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322" r:id="rId4"/>
    <p:sldId id="349" r:id="rId5"/>
    <p:sldId id="350" r:id="rId6"/>
    <p:sldId id="351" r:id="rId7"/>
    <p:sldId id="352" r:id="rId8"/>
    <p:sldId id="327" r:id="rId9"/>
    <p:sldId id="329" r:id="rId10"/>
    <p:sldId id="328" r:id="rId11"/>
    <p:sldId id="330" r:id="rId12"/>
    <p:sldId id="353" r:id="rId13"/>
    <p:sldId id="354" r:id="rId14"/>
    <p:sldId id="355" r:id="rId15"/>
    <p:sldId id="331" r:id="rId16"/>
    <p:sldId id="332" r:id="rId17"/>
    <p:sldId id="347" r:id="rId18"/>
    <p:sldId id="333" r:id="rId19"/>
    <p:sldId id="334" r:id="rId20"/>
    <p:sldId id="335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56" r:id="rId31"/>
    <p:sldId id="359" r:id="rId32"/>
    <p:sldId id="358" r:id="rId33"/>
    <p:sldId id="363" r:id="rId34"/>
    <p:sldId id="36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0971BD"/>
    <a:srgbClr val="A5A5A5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4CFB9-1513-455F-8225-4FE6B75892D4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8CAA6-7653-402F-A7DC-EFD55993A5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99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81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>
            <a:lvl1pPr>
              <a:defRPr sz="2800" b="1" baseline="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12" y="819785"/>
            <a:ext cx="8330837" cy="4351338"/>
          </a:xfrm>
        </p:spPr>
        <p:txBody>
          <a:bodyPr/>
          <a:lstStyle>
            <a:lvl1pPr>
              <a:lnSpc>
                <a:spcPct val="150000"/>
              </a:lnSpc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18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53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41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28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55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7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50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83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41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62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906CF-B375-4B44-9D5E-F8ED9BE89CCA}" type="datetimeFigureOut">
              <a:rPr lang="zh-CN" altLang="en-US" smtClean="0"/>
              <a:t>2020/7/29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14094-DFCF-422A-9BEA-2B1046348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35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A78FD-7D20-4A73-A2F1-738E3329B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3040"/>
            <a:ext cx="7772400" cy="2391479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SPSS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的方差分析</a:t>
            </a:r>
            <a:endParaRPr lang="zh-CN" altLang="en-US" sz="3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B590CD-5290-4332-861D-7919C7177F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3841750" cy="365125"/>
          </a:xfrm>
        </p:spPr>
        <p:txBody>
          <a:bodyPr/>
          <a:lstStyle/>
          <a:p>
            <a:fld id="{5852B2C9-D41A-438A-928C-91620ED7028E}" type="datetime1">
              <a:rPr lang="zh-CN" altLang="en-US" smtClean="0"/>
              <a:t>2020/7/29</a:t>
            </a:fld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西南交通大学希望学院基础部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577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9308F4E-4C5A-4954-A53B-882F83EC2D77}"/>
              </a:ext>
            </a:extLst>
          </p:cNvPr>
          <p:cNvSpPr txBox="1"/>
          <p:nvPr/>
        </p:nvSpPr>
        <p:spPr>
          <a:xfrm>
            <a:off x="185531" y="145775"/>
            <a:ext cx="3233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0983A7-DBE1-45A1-A0B5-EC1448884635}"/>
              </a:ext>
            </a:extLst>
          </p:cNvPr>
          <p:cNvSpPr txBox="1"/>
          <p:nvPr/>
        </p:nvSpPr>
        <p:spPr>
          <a:xfrm>
            <a:off x="2199858" y="1031222"/>
            <a:ext cx="3604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、方差分析概述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180FA1-5989-40BC-A382-7C96E5308FAD}"/>
              </a:ext>
            </a:extLst>
          </p:cNvPr>
          <p:cNvSpPr txBox="1"/>
          <p:nvPr/>
        </p:nvSpPr>
        <p:spPr>
          <a:xfrm>
            <a:off x="2199858" y="2199045"/>
            <a:ext cx="5353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、单因素方差分析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0F2B101-58BE-40E8-A462-7D9582071813}"/>
              </a:ext>
            </a:extLst>
          </p:cNvPr>
          <p:cNvSpPr txBox="1"/>
          <p:nvPr/>
        </p:nvSpPr>
        <p:spPr>
          <a:xfrm>
            <a:off x="2199858" y="3366868"/>
            <a:ext cx="5486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、多因素方差分析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1D8EAA-A9C0-4BDC-902A-133D3D3B2728}"/>
              </a:ext>
            </a:extLst>
          </p:cNvPr>
          <p:cNvSpPr txBox="1"/>
          <p:nvPr/>
        </p:nvSpPr>
        <p:spPr>
          <a:xfrm>
            <a:off x="2199858" y="4534691"/>
            <a:ext cx="5486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、协方差分析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88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12" y="819784"/>
            <a:ext cx="8330837" cy="59075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/>
              <a:t>（</a:t>
            </a:r>
            <a:r>
              <a:rPr lang="en-US" altLang="zh-CN" b="1" dirty="0"/>
              <a:t>1</a:t>
            </a:r>
            <a:r>
              <a:rPr lang="zh-CN" altLang="en-US" b="1" dirty="0"/>
              <a:t>）方差分析目的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目的：方差分析从分析数据的差异入手，分析哪些因素是影响数据差异的众多因素中的主要因素.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b="1" dirty="0"/>
              <a:t>（</a:t>
            </a:r>
            <a:r>
              <a:rPr lang="en-US" altLang="zh-CN" b="1" dirty="0"/>
              <a:t>2</a:t>
            </a:r>
            <a:r>
              <a:rPr lang="zh-CN" altLang="en-US" b="1" dirty="0"/>
              <a:t>）相关概念：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观测变量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控制因素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随机因素</a:t>
            </a:r>
            <a:endParaRPr lang="zh-CN" altLang="en-US" sz="2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775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84513" y="1371598"/>
            <a:ext cx="8174082" cy="4637315"/>
            <a:chOff x="184513" y="1371598"/>
            <a:chExt cx="8174082" cy="4637315"/>
          </a:xfrm>
        </p:grpSpPr>
        <p:grpSp>
          <p:nvGrpSpPr>
            <p:cNvPr id="14" name="组合 13"/>
            <p:cNvGrpSpPr/>
            <p:nvPr/>
          </p:nvGrpSpPr>
          <p:grpSpPr>
            <a:xfrm>
              <a:off x="5674994" y="2155370"/>
              <a:ext cx="2683601" cy="3853543"/>
              <a:chOff x="307793" y="2155370"/>
              <a:chExt cx="2683601" cy="3853543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24543" y="2155370"/>
                <a:ext cx="2566851" cy="3853543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>
                  <a:lnSpc>
                    <a:spcPct val="150000"/>
                  </a:lnSpc>
                </a:pP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07793" y="3434268"/>
                <a:ext cx="268360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方差分析中主要指抽样误差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09726" y="2155370"/>
              <a:ext cx="3023643" cy="3853543"/>
              <a:chOff x="26126" y="2155370"/>
              <a:chExt cx="3023643" cy="385354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424543" y="2155370"/>
                <a:ext cx="2566851" cy="3853543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>
                  <a:lnSpc>
                    <a:spcPct val="150000"/>
                  </a:lnSpc>
                </a:pP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6126" y="3082854"/>
                <a:ext cx="3023643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人为可以控制的因素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控制变量的不同情况称为控制变量的不同水平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lvl="1">
                  <a:lnSpc>
                    <a:spcPct val="150000"/>
                  </a:lnSpc>
                </a:pP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圆角矩形 3"/>
            <p:cNvSpPr/>
            <p:nvPr/>
          </p:nvSpPr>
          <p:spPr>
            <a:xfrm>
              <a:off x="757237" y="1371598"/>
              <a:ext cx="1894114" cy="966651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观测变量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444512" y="1371598"/>
              <a:ext cx="1894114" cy="96665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控制因素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128112" y="1371598"/>
              <a:ext cx="1894114" cy="966651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随机因素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84513" y="2155370"/>
              <a:ext cx="2806881" cy="3853543"/>
              <a:chOff x="184513" y="2155370"/>
              <a:chExt cx="2806881" cy="3853543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424543" y="2155370"/>
                <a:ext cx="2566851" cy="3853543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>
                  <a:lnSpc>
                    <a:spcPct val="150000"/>
                  </a:lnSpc>
                </a:pP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84513" y="3037750"/>
                <a:ext cx="280688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作为观测的对象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(如：亩产量、销量等).</a:t>
                </a:r>
              </a:p>
            </p:txBody>
          </p:sp>
        </p:grpSp>
      </p:grp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4206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80959" y="1658980"/>
            <a:ext cx="7090253" cy="4177935"/>
            <a:chOff x="770299" y="1058089"/>
            <a:chExt cx="7090253" cy="4177935"/>
          </a:xfrm>
        </p:grpSpPr>
        <p:sp>
          <p:nvSpPr>
            <p:cNvPr id="6" name="圆角矩形 5"/>
            <p:cNvSpPr/>
            <p:nvPr/>
          </p:nvSpPr>
          <p:spPr>
            <a:xfrm>
              <a:off x="770299" y="1058089"/>
              <a:ext cx="2848113" cy="966651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观测变量总差异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770299" y="2602770"/>
              <a:ext cx="2848112" cy="96665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控制因素差异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770299" y="4269373"/>
              <a:ext cx="2848112" cy="966651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随机因素差异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946160" y="2092231"/>
              <a:ext cx="496389" cy="2125983"/>
              <a:chOff x="1841657" y="2155371"/>
              <a:chExt cx="496389" cy="2125983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959429" y="2155371"/>
                <a:ext cx="0" cy="49638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2142309" y="2155371"/>
                <a:ext cx="0" cy="49638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组合 13"/>
              <p:cNvGrpSpPr/>
              <p:nvPr/>
            </p:nvGrpSpPr>
            <p:grpSpPr>
              <a:xfrm>
                <a:off x="1841657" y="3784965"/>
                <a:ext cx="496389" cy="496389"/>
                <a:chOff x="1841657" y="3784965"/>
                <a:chExt cx="496389" cy="496389"/>
              </a:xfrm>
            </p:grpSpPr>
            <p:cxnSp>
              <p:nvCxnSpPr>
                <p:cNvPr id="12" name="直接连接符 11"/>
                <p:cNvCxnSpPr/>
                <p:nvPr/>
              </p:nvCxnSpPr>
              <p:spPr>
                <a:xfrm>
                  <a:off x="2089852" y="3784965"/>
                  <a:ext cx="0" cy="49638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 rot="16200000">
                  <a:off x="2089852" y="3784965"/>
                  <a:ext cx="0" cy="49638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" name="右箭头 15"/>
            <p:cNvSpPr/>
            <p:nvPr/>
          </p:nvSpPr>
          <p:spPr>
            <a:xfrm>
              <a:off x="3814354" y="3056705"/>
              <a:ext cx="1002144" cy="49638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012439" y="1058089"/>
              <a:ext cx="2848113" cy="966651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观测变量总差异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5012440" y="2586443"/>
              <a:ext cx="2848112" cy="96665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组间差异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012440" y="4269373"/>
              <a:ext cx="2848112" cy="966651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组内差异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08441" y="2063928"/>
              <a:ext cx="496389" cy="2086787"/>
              <a:chOff x="1861797" y="2127068"/>
              <a:chExt cx="496389" cy="2086787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2057740" y="2127068"/>
                <a:ext cx="0" cy="49638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240620" y="2127068"/>
                <a:ext cx="0" cy="49638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组合 22"/>
              <p:cNvGrpSpPr/>
              <p:nvPr/>
            </p:nvGrpSpPr>
            <p:grpSpPr>
              <a:xfrm>
                <a:off x="1861797" y="3717466"/>
                <a:ext cx="496389" cy="496389"/>
                <a:chOff x="1861797" y="3717466"/>
                <a:chExt cx="496389" cy="496389"/>
              </a:xfrm>
            </p:grpSpPr>
            <p:cxnSp>
              <p:nvCxnSpPr>
                <p:cNvPr id="24" name="直接连接符 23"/>
                <p:cNvCxnSpPr/>
                <p:nvPr/>
              </p:nvCxnSpPr>
              <p:spPr>
                <a:xfrm>
                  <a:off x="2109992" y="3717466"/>
                  <a:ext cx="0" cy="49638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 rot="16200000">
                  <a:off x="2109992" y="3717466"/>
                  <a:ext cx="0" cy="49638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6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84513" y="920688"/>
            <a:ext cx="25603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）核心问题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2314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289016" y="1350935"/>
            <a:ext cx="8455750" cy="3299442"/>
            <a:chOff x="269739" y="1063552"/>
            <a:chExt cx="8455750" cy="3299442"/>
          </a:xfrm>
        </p:grpSpPr>
        <p:grpSp>
          <p:nvGrpSpPr>
            <p:cNvPr id="9" name="组合 8"/>
            <p:cNvGrpSpPr/>
            <p:nvPr/>
          </p:nvGrpSpPr>
          <p:grpSpPr>
            <a:xfrm>
              <a:off x="354731" y="2123552"/>
              <a:ext cx="7716717" cy="1118613"/>
              <a:chOff x="563737" y="2750569"/>
              <a:chExt cx="7716717" cy="1118613"/>
            </a:xfrm>
          </p:grpSpPr>
          <p:sp>
            <p:nvSpPr>
              <p:cNvPr id="5" name="KSO_Shape"/>
              <p:cNvSpPr>
                <a:spLocks/>
              </p:cNvSpPr>
              <p:nvPr/>
            </p:nvSpPr>
            <p:spPr bwMode="auto">
              <a:xfrm>
                <a:off x="563737" y="2750569"/>
                <a:ext cx="1618328" cy="1111244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" name="KSO_Shape"/>
              <p:cNvSpPr>
                <a:spLocks/>
              </p:cNvSpPr>
              <p:nvPr/>
            </p:nvSpPr>
            <p:spPr bwMode="auto">
              <a:xfrm>
                <a:off x="3612931" y="2757938"/>
                <a:ext cx="1618328" cy="1111244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" name="KSO_Shape"/>
              <p:cNvSpPr>
                <a:spLocks/>
              </p:cNvSpPr>
              <p:nvPr/>
            </p:nvSpPr>
            <p:spPr bwMode="auto">
              <a:xfrm>
                <a:off x="6662126" y="2757938"/>
                <a:ext cx="1618328" cy="1111244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54731" y="1063552"/>
              <a:ext cx="83707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data01.sav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中，随机抽取三次，分析这三组学生身高是否有显著差异？</a:t>
              </a: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69739" y="3566160"/>
              <a:ext cx="1788311" cy="79683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A</a:t>
              </a:r>
              <a:r>
                <a:rPr lang="zh-CN" altLang="en-US" b="1" dirty="0"/>
                <a:t>组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163</a:t>
              </a:r>
              <a:endParaRPr lang="zh-CN" altLang="en-US" b="1" dirty="0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318933" y="3566160"/>
              <a:ext cx="1788311" cy="796834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B</a:t>
              </a:r>
              <a:r>
                <a:rPr lang="zh-CN" altLang="en-US" b="1" dirty="0"/>
                <a:t>组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167</a:t>
              </a:r>
              <a:endParaRPr lang="zh-CN" altLang="en-US" b="1" dirty="0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368128" y="3566160"/>
              <a:ext cx="1788311" cy="79683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C</a:t>
              </a:r>
              <a:r>
                <a:rPr lang="zh-CN" altLang="en-US" b="1" dirty="0"/>
                <a:t>组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165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3305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399319" y="1240576"/>
            <a:ext cx="8370758" cy="3632319"/>
            <a:chOff x="353916" y="1972096"/>
            <a:chExt cx="8370758" cy="3632319"/>
          </a:xfrm>
        </p:grpSpPr>
        <p:grpSp>
          <p:nvGrpSpPr>
            <p:cNvPr id="9" name="组合 8"/>
            <p:cNvGrpSpPr/>
            <p:nvPr/>
          </p:nvGrpSpPr>
          <p:grpSpPr>
            <a:xfrm>
              <a:off x="439723" y="2808949"/>
              <a:ext cx="8284951" cy="1896691"/>
              <a:chOff x="648729" y="3435966"/>
              <a:chExt cx="8284951" cy="1896691"/>
            </a:xfrm>
          </p:grpSpPr>
          <p:sp>
            <p:nvSpPr>
              <p:cNvPr id="5" name="KSO_Shape"/>
              <p:cNvSpPr>
                <a:spLocks/>
              </p:cNvSpPr>
              <p:nvPr/>
            </p:nvSpPr>
            <p:spPr bwMode="auto">
              <a:xfrm>
                <a:off x="648729" y="3991990"/>
                <a:ext cx="1618328" cy="1111244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" name="KSO_Shape"/>
              <p:cNvSpPr>
                <a:spLocks/>
              </p:cNvSpPr>
              <p:nvPr/>
            </p:nvSpPr>
            <p:spPr bwMode="auto">
              <a:xfrm>
                <a:off x="3433296" y="3761474"/>
                <a:ext cx="1962562" cy="1347616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" name="KSO_Shape"/>
              <p:cNvSpPr>
                <a:spLocks/>
              </p:cNvSpPr>
              <p:nvPr/>
            </p:nvSpPr>
            <p:spPr bwMode="auto">
              <a:xfrm>
                <a:off x="6171489" y="3435966"/>
                <a:ext cx="2762191" cy="1896691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53916" y="1972096"/>
              <a:ext cx="83707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对这三组学生采取不同的干预措施，分析这三组学生的身高是否有显著差异？</a:t>
              </a: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54731" y="4807581"/>
              <a:ext cx="2016495" cy="79683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A</a:t>
              </a:r>
              <a:r>
                <a:rPr lang="zh-CN" altLang="en-US" b="1" dirty="0"/>
                <a:t>组，无干预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163</a:t>
              </a:r>
              <a:endParaRPr lang="zh-CN" altLang="en-US" b="1" dirty="0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316799" y="4807581"/>
              <a:ext cx="1788311" cy="796834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B</a:t>
              </a:r>
              <a:r>
                <a:rPr lang="zh-CN" altLang="en-US" b="1" dirty="0"/>
                <a:t>组，药物</a:t>
              </a:r>
              <a:r>
                <a:rPr lang="en-US" altLang="zh-CN" b="1" dirty="0"/>
                <a:t>1</a:t>
              </a:r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170</a:t>
              </a:r>
              <a:endParaRPr lang="zh-CN" altLang="en-US" b="1" dirty="0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544644" y="4807581"/>
              <a:ext cx="1788311" cy="79683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C</a:t>
              </a:r>
              <a:r>
                <a:rPr lang="zh-CN" altLang="en-US" b="1" dirty="0"/>
                <a:t>组，药物</a:t>
              </a:r>
              <a:r>
                <a:rPr lang="en-US" altLang="zh-CN" b="1" dirty="0"/>
                <a:t>2</a:t>
              </a:r>
            </a:p>
            <a:p>
              <a:pPr algn="ctr"/>
              <a:r>
                <a:rPr lang="zh-CN" altLang="en-US" b="1" dirty="0"/>
                <a:t>平均身高：</a:t>
              </a:r>
              <a:r>
                <a:rPr lang="en-US" altLang="zh-CN" b="1" dirty="0"/>
                <a:t>180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53960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97725" y="1158095"/>
            <a:ext cx="7477690" cy="5293984"/>
            <a:chOff x="711263" y="672100"/>
            <a:chExt cx="8164152" cy="5779979"/>
          </a:xfrm>
        </p:grpSpPr>
        <p:sp>
          <p:nvSpPr>
            <p:cNvPr id="4" name="椭圆 3"/>
            <p:cNvSpPr/>
            <p:nvPr/>
          </p:nvSpPr>
          <p:spPr>
            <a:xfrm>
              <a:off x="796835" y="2742279"/>
              <a:ext cx="1371600" cy="1371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80456" y="2647574"/>
              <a:ext cx="1561011" cy="15610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233749" y="672100"/>
              <a:ext cx="1561011" cy="15610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2266408" y="4891068"/>
              <a:ext cx="1561011" cy="15610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箭头连接符 12"/>
            <p:cNvCxnSpPr>
              <a:stCxn id="4" idx="7"/>
              <a:endCxn id="8" idx="3"/>
            </p:cNvCxnSpPr>
            <p:nvPr/>
          </p:nvCxnSpPr>
          <p:spPr>
            <a:xfrm flipV="1">
              <a:off x="1967569" y="2004506"/>
              <a:ext cx="494785" cy="9386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4" idx="6"/>
              <a:endCxn id="7" idx="2"/>
            </p:cNvCxnSpPr>
            <p:nvPr/>
          </p:nvCxnSpPr>
          <p:spPr>
            <a:xfrm>
              <a:off x="2168435" y="3428079"/>
              <a:ext cx="1312021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4" idx="5"/>
              <a:endCxn id="11" idx="1"/>
            </p:cNvCxnSpPr>
            <p:nvPr/>
          </p:nvCxnSpPr>
          <p:spPr>
            <a:xfrm>
              <a:off x="1967569" y="3913013"/>
              <a:ext cx="527444" cy="12066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711263" y="3049768"/>
              <a:ext cx="15823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方差分析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77442" y="741958"/>
              <a:ext cx="1449977" cy="104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单因素方差分析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633088" y="2749333"/>
              <a:ext cx="1449977" cy="104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多因素方差分析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528474" y="5119673"/>
              <a:ext cx="1265483" cy="104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协方差分析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370217" y="1157034"/>
              <a:ext cx="5180259" cy="504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只考虑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控制因素的影响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792476" y="2785817"/>
              <a:ext cx="4082939" cy="1310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考虑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两个以上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的控制因素和它们的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交互作用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对观测变量的影响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3480456" y="5181114"/>
              <a:ext cx="50700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在尽量排除其他因素的影响下，分析单个或多个控制因素对观测变量的影响.(引入协变量)</a:t>
              </a:r>
            </a:p>
          </p:txBody>
        </p: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0" y="537588"/>
            <a:ext cx="3637534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）方差分析的类型</a:t>
            </a:r>
          </a:p>
        </p:txBody>
      </p:sp>
    </p:spTree>
    <p:extLst>
      <p:ext uri="{BB962C8B-B14F-4D97-AF65-F5344CB8AC3E}">
        <p14:creationId xmlns:p14="http://schemas.microsoft.com/office/powerpoint/2010/main" val="3217196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</a:rPr>
              <a:t>、方差分析概述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84513" y="982164"/>
            <a:ext cx="8095704" cy="4215060"/>
            <a:chOff x="184513" y="849086"/>
            <a:chExt cx="8095704" cy="4215060"/>
          </a:xfrm>
        </p:grpSpPr>
        <p:sp>
          <p:nvSpPr>
            <p:cNvPr id="5" name="文本框 4"/>
            <p:cNvSpPr txBox="1"/>
            <p:nvPr/>
          </p:nvSpPr>
          <p:spPr>
            <a:xfrm>
              <a:off x="184513" y="849086"/>
              <a:ext cx="44658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）方差分析的条件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3383279" y="1372306"/>
              <a:ext cx="1698172" cy="1698172"/>
            </a:xfrm>
            <a:prstGeom prst="ellipse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448593" y="1805893"/>
              <a:ext cx="15675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方差分析条件</a:t>
              </a:r>
            </a:p>
          </p:txBody>
        </p:sp>
        <p:cxnSp>
          <p:nvCxnSpPr>
            <p:cNvPr id="14" name="直接箭头连接符 13"/>
            <p:cNvCxnSpPr>
              <a:stCxn id="6" idx="2"/>
            </p:cNvCxnSpPr>
            <p:nvPr/>
          </p:nvCxnSpPr>
          <p:spPr>
            <a:xfrm flipH="1" flipV="1">
              <a:off x="3024051" y="2221391"/>
              <a:ext cx="35922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4232365" y="3070478"/>
              <a:ext cx="0" cy="7002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V="1">
              <a:off x="5081451" y="2221392"/>
              <a:ext cx="429441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1294040" y="1482598"/>
              <a:ext cx="979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独立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18164" y="3852282"/>
              <a:ext cx="979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正态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297927" y="1304535"/>
              <a:ext cx="13062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方差齐</a:t>
              </a: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295547" y="1919829"/>
              <a:ext cx="2658291" cy="69519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组间变量之间相互独立</a:t>
              </a: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5621926" y="1873792"/>
              <a:ext cx="2658291" cy="69519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各总体方差齐</a:t>
              </a: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2993026" y="4368949"/>
              <a:ext cx="2658291" cy="69519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每组均符合正态分布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785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dirty="0"/>
              <a:t>(一)目的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sz="2800" dirty="0"/>
              <a:t>	检验某</a:t>
            </a:r>
            <a:r>
              <a:rPr lang="zh-CN" altLang="en-US" sz="2800" b="1" dirty="0">
                <a:solidFill>
                  <a:srgbClr val="0971BD"/>
                </a:solidFill>
              </a:rPr>
              <a:t>一个控制因素</a:t>
            </a:r>
            <a:r>
              <a:rPr lang="zh-CN" altLang="en-US" sz="2800" dirty="0"/>
              <a:t>的改变是否会给</a:t>
            </a:r>
            <a:r>
              <a:rPr lang="zh-CN" altLang="en-US" sz="2800" b="1" dirty="0">
                <a:solidFill>
                  <a:srgbClr val="FFC000"/>
                </a:solidFill>
              </a:rPr>
              <a:t>观察变量</a:t>
            </a:r>
            <a:r>
              <a:rPr lang="zh-CN" altLang="en-US" sz="2800" dirty="0"/>
              <a:t>带来显著影响.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sz="2800" dirty="0"/>
              <a:t>	</a:t>
            </a:r>
            <a:r>
              <a:rPr lang="zh-CN" altLang="en-US" sz="2400" dirty="0"/>
              <a:t>例如：应用面很广（科学试验，社会经济问题）</a:t>
            </a:r>
            <a:endParaRPr lang="zh-CN" altLang="en-US" sz="2400" b="1" dirty="0"/>
          </a:p>
          <a:p>
            <a:pPr lvl="1" eaLnBrk="1" hangingPunct="1">
              <a:lnSpc>
                <a:spcPct val="130000"/>
              </a:lnSpc>
            </a:pPr>
            <a:r>
              <a:rPr lang="zh-CN" altLang="en-US" sz="2400" dirty="0"/>
              <a:t>考察</a:t>
            </a:r>
            <a:r>
              <a:rPr lang="zh-CN" altLang="en-US" dirty="0"/>
              <a:t>不同肥料对某农作物亩产量是否有显著差异.</a:t>
            </a:r>
          </a:p>
          <a:p>
            <a:pPr lvl="1" eaLnBrk="1" hangingPunct="1">
              <a:lnSpc>
                <a:spcPct val="130000"/>
              </a:lnSpc>
            </a:pPr>
            <a:r>
              <a:rPr lang="zh-CN" altLang="en-US" dirty="0"/>
              <a:t>考察不同温度下某化工产品的获得率</a:t>
            </a:r>
            <a:r>
              <a:rPr lang="en-US" altLang="zh-CN" dirty="0"/>
              <a:t>.</a:t>
            </a:r>
            <a:endParaRPr lang="zh-CN" altLang="en-US" dirty="0"/>
          </a:p>
          <a:p>
            <a:pPr lvl="1" eaLnBrk="1" hangingPunct="1">
              <a:lnSpc>
                <a:spcPct val="130000"/>
              </a:lnSpc>
            </a:pPr>
            <a:r>
              <a:rPr lang="zh-CN" altLang="en-US" dirty="0"/>
              <a:t>考察生育率在不同地区是否有显著差异.</a:t>
            </a:r>
          </a:p>
          <a:p>
            <a:pPr lvl="1" eaLnBrk="1" hangingPunct="1">
              <a:lnSpc>
                <a:spcPct val="130000"/>
              </a:lnSpc>
            </a:pPr>
            <a:r>
              <a:rPr lang="zh-CN" altLang="en-US" dirty="0"/>
              <a:t>考察不同学历是否对工资收入产生显著影响.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9450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12" y="819785"/>
            <a:ext cx="8330837" cy="5842272"/>
          </a:xfrm>
        </p:spPr>
        <p:txBody>
          <a:bodyPr>
            <a:normAutofit/>
          </a:bodyPr>
          <a:lstStyle/>
          <a:p>
            <a:r>
              <a:rPr lang="en-US" altLang="zh-CN" b="1" dirty="0"/>
              <a:t>Step1</a:t>
            </a:r>
            <a:r>
              <a:rPr lang="zh-CN" altLang="en-US" b="1" dirty="0"/>
              <a:t>：</a:t>
            </a:r>
            <a:r>
              <a:rPr lang="zh-CN" altLang="en-US" dirty="0"/>
              <a:t>假设检验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H</a:t>
            </a:r>
            <a:r>
              <a:rPr lang="en-US" altLang="zh-CN" baseline="-25000" dirty="0"/>
              <a:t>0</a:t>
            </a:r>
            <a:r>
              <a:rPr lang="en-US" altLang="zh-CN" dirty="0"/>
              <a:t>:</a:t>
            </a:r>
            <a:r>
              <a:rPr lang="zh-CN" altLang="en-US" dirty="0"/>
              <a:t>不同水平下控制因素的影响不显著</a:t>
            </a:r>
            <a:endParaRPr lang="en-US" altLang="zh-CN" dirty="0"/>
          </a:p>
          <a:p>
            <a:r>
              <a:rPr lang="en-US" altLang="zh-CN" b="1" dirty="0"/>
              <a:t>Step2</a:t>
            </a:r>
            <a:r>
              <a:rPr lang="zh-CN" altLang="en-US" b="1" dirty="0"/>
              <a:t>：</a:t>
            </a:r>
            <a:r>
              <a:rPr lang="zh-CN" altLang="en-US" dirty="0"/>
              <a:t>构造</a:t>
            </a:r>
            <a:r>
              <a:rPr lang="en-US" altLang="zh-CN" dirty="0"/>
              <a:t>F</a:t>
            </a:r>
            <a:r>
              <a:rPr lang="zh-CN" altLang="en-US" dirty="0"/>
              <a:t>统计量</a:t>
            </a:r>
          </a:p>
          <a:p>
            <a:pPr marL="457200" lvl="1" indent="0">
              <a:buNone/>
            </a:pPr>
            <a:r>
              <a:rPr lang="zh-CN" altLang="en-US" dirty="0"/>
              <a:t>总变差=组间差异+组内差异（</a:t>
            </a:r>
            <a:r>
              <a:rPr lang="en-US" altLang="zh-CN" dirty="0"/>
              <a:t>SST</a:t>
            </a:r>
            <a:r>
              <a:rPr lang="zh-CN" altLang="en-US" dirty="0"/>
              <a:t>= </a:t>
            </a:r>
            <a:r>
              <a:rPr lang="en-US" altLang="zh-CN" dirty="0"/>
              <a:t>SSA</a:t>
            </a:r>
            <a:r>
              <a:rPr lang="zh-CN" altLang="en-US" dirty="0"/>
              <a:t>+</a:t>
            </a:r>
            <a:r>
              <a:rPr lang="en-US" altLang="zh-CN" dirty="0"/>
              <a:t>SSE</a:t>
            </a:r>
            <a:r>
              <a:rPr lang="zh-CN" altLang="en-US" dirty="0"/>
              <a:t>）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r>
              <a:rPr lang="en-US" altLang="zh-CN" b="1" dirty="0"/>
              <a:t>Step3</a:t>
            </a:r>
            <a:r>
              <a:rPr lang="zh-CN" altLang="en-US" dirty="0"/>
              <a:t>：计算</a:t>
            </a:r>
            <a:r>
              <a:rPr lang="en-US" altLang="zh-CN" dirty="0"/>
              <a:t>F</a:t>
            </a:r>
            <a:r>
              <a:rPr lang="zh-CN" altLang="en-US" dirty="0"/>
              <a:t>值与相应的概率</a:t>
            </a:r>
            <a:r>
              <a:rPr lang="en-US" altLang="zh-CN" dirty="0"/>
              <a:t>P</a:t>
            </a:r>
            <a:r>
              <a:rPr lang="zh-CN" altLang="en-US" dirty="0"/>
              <a:t>值</a:t>
            </a:r>
            <a:endParaRPr lang="en-US" altLang="zh-CN" dirty="0"/>
          </a:p>
          <a:p>
            <a:r>
              <a:rPr lang="en-US" altLang="zh-CN" b="1" dirty="0"/>
              <a:t>Step4</a:t>
            </a:r>
            <a:r>
              <a:rPr lang="zh-CN" altLang="en-US" b="1" dirty="0"/>
              <a:t>：</a:t>
            </a:r>
            <a:r>
              <a:rPr lang="zh-CN" altLang="en-US" dirty="0"/>
              <a:t>给定显著性水平，做出决策</a:t>
            </a:r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421530"/>
              </p:ext>
            </p:extLst>
          </p:nvPr>
        </p:nvGraphicFramePr>
        <p:xfrm>
          <a:off x="1387655" y="3355952"/>
          <a:ext cx="592455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3" imgW="3225600" imgH="419040" progId="Equation.DSMT4">
                  <p:embed/>
                </p:oleObj>
              </mc:Choice>
              <mc:Fallback>
                <p:oleObj name="Equation" r:id="rId3" imgW="32256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7655" y="3355952"/>
                        <a:ext cx="5924550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4334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11" y="819785"/>
            <a:ext cx="9286059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三组数据：</a:t>
            </a:r>
            <a:r>
              <a:rPr lang="en-US" altLang="zh-CN" dirty="0"/>
              <a:t>k=3</a:t>
            </a:r>
          </a:p>
          <a:p>
            <a:pPr marL="0" indent="0">
              <a:buNone/>
            </a:pPr>
            <a:r>
              <a:rPr lang="zh-CN" altLang="en-US" dirty="0"/>
              <a:t>甲组：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3      </a:t>
            </a:r>
            <a:r>
              <a:rPr lang="zh-CN" altLang="en-US" dirty="0"/>
              <a:t>甲组平均值：</a:t>
            </a:r>
            <a:r>
              <a:rPr lang="en-US" altLang="zh-CN" dirty="0"/>
              <a:t>2</a:t>
            </a:r>
            <a:r>
              <a:rPr lang="zh-CN" altLang="en-US" dirty="0"/>
              <a:t>       每组观测数：</a:t>
            </a:r>
            <a:r>
              <a:rPr lang="en-US" altLang="zh-CN" dirty="0"/>
              <a:t>r=3</a:t>
            </a:r>
          </a:p>
          <a:p>
            <a:pPr marL="0" indent="0">
              <a:buNone/>
            </a:pPr>
            <a:r>
              <a:rPr lang="zh-CN" altLang="en-US" dirty="0"/>
              <a:t>乙组：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6      </a:t>
            </a:r>
            <a:r>
              <a:rPr lang="zh-CN" altLang="en-US" dirty="0"/>
              <a:t>乙组平均值：</a:t>
            </a:r>
            <a:r>
              <a:rPr lang="en-US" altLang="zh-CN" dirty="0"/>
              <a:t>5       </a:t>
            </a:r>
            <a:r>
              <a:rPr lang="zh-CN" altLang="en-US" dirty="0"/>
              <a:t>总均数：</a:t>
            </a:r>
            <a:r>
              <a:rPr lang="en-US" altLang="zh-CN" dirty="0"/>
              <a:t>5</a:t>
            </a:r>
          </a:p>
          <a:p>
            <a:pPr marL="0" indent="0">
              <a:buNone/>
            </a:pPr>
            <a:r>
              <a:rPr lang="zh-CN" altLang="en-US" dirty="0"/>
              <a:t>丙组：</a:t>
            </a:r>
            <a:r>
              <a:rPr lang="en-US" altLang="zh-CN" dirty="0"/>
              <a:t>7</a:t>
            </a:r>
            <a:r>
              <a:rPr lang="zh-CN" altLang="en-US" dirty="0"/>
              <a:t>，</a:t>
            </a:r>
            <a:r>
              <a:rPr lang="en-US" altLang="zh-CN" dirty="0"/>
              <a:t>8</a:t>
            </a:r>
            <a:r>
              <a:rPr lang="zh-CN" altLang="en-US" dirty="0"/>
              <a:t>，</a:t>
            </a:r>
            <a:r>
              <a:rPr lang="en-US" altLang="zh-CN" dirty="0"/>
              <a:t>9	   </a:t>
            </a:r>
            <a:r>
              <a:rPr lang="zh-CN" altLang="en-US" dirty="0"/>
              <a:t>丙组平均值：</a:t>
            </a:r>
            <a:r>
              <a:rPr lang="en-US" altLang="zh-CN" dirty="0"/>
              <a:t>8</a:t>
            </a:r>
            <a:r>
              <a:rPr lang="zh-CN" altLang="en-US" dirty="0"/>
              <a:t>       总样本量：</a:t>
            </a:r>
            <a:r>
              <a:rPr lang="en-US" altLang="zh-CN" dirty="0"/>
              <a:t>n=9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296202"/>
              </p:ext>
            </p:extLst>
          </p:nvPr>
        </p:nvGraphicFramePr>
        <p:xfrm>
          <a:off x="333375" y="4610100"/>
          <a:ext cx="7138988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3" imgW="3454200" imgH="685800" progId="Equation.DSMT4">
                  <p:embed/>
                </p:oleObj>
              </mc:Choice>
              <mc:Fallback>
                <p:oleObj name="Equation" r:id="rId3" imgW="345420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3375" y="4610100"/>
                        <a:ext cx="7138988" cy="1417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99233" y="4148466"/>
            <a:ext cx="240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总离差平方和：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84512" y="1645920"/>
            <a:ext cx="864597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84512" y="2325189"/>
            <a:ext cx="864597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84512" y="3148149"/>
            <a:ext cx="864597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84512" y="3866606"/>
            <a:ext cx="864597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54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组内离差平方和：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组间离差平方和：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103858"/>
              </p:ext>
            </p:extLst>
          </p:nvPr>
        </p:nvGraphicFramePr>
        <p:xfrm>
          <a:off x="141288" y="1514475"/>
          <a:ext cx="87249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Equation" r:id="rId3" imgW="4330440" imgH="1244520" progId="Equation.DSMT4">
                  <p:embed/>
                </p:oleObj>
              </mc:Choice>
              <mc:Fallback>
                <p:oleObj name="Equation" r:id="rId3" imgW="4330440" imgH="12445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8" y="1514475"/>
                        <a:ext cx="8724900" cy="250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085430"/>
              </p:ext>
            </p:extLst>
          </p:nvPr>
        </p:nvGraphicFramePr>
        <p:xfrm>
          <a:off x="279400" y="5170488"/>
          <a:ext cx="55022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Equation" r:id="rId5" imgW="2730240" imgH="482400" progId="Equation.DSMT4">
                  <p:embed/>
                </p:oleObj>
              </mc:Choice>
              <mc:Fallback>
                <p:oleObj name="Equation" r:id="rId5" imgW="2730240" imgH="4824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9400" y="5170488"/>
                        <a:ext cx="5502275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06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组内方差：</a:t>
            </a:r>
            <a:endParaRPr lang="en-US" altLang="zh-CN" dirty="0"/>
          </a:p>
          <a:p>
            <a:r>
              <a:rPr lang="zh-CN" altLang="en-US" dirty="0"/>
              <a:t>组间方差：</a:t>
            </a:r>
            <a:endParaRPr lang="en-US" altLang="zh-CN" dirty="0"/>
          </a:p>
          <a:p>
            <a:r>
              <a:rPr lang="en-US" altLang="zh-CN" dirty="0"/>
              <a:t>F</a:t>
            </a:r>
            <a:r>
              <a:rPr lang="zh-CN" altLang="en-US" dirty="0"/>
              <a:t>值：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988334"/>
              </p:ext>
            </p:extLst>
          </p:nvPr>
        </p:nvGraphicFramePr>
        <p:xfrm>
          <a:off x="2227263" y="993775"/>
          <a:ext cx="44275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Equation" r:id="rId3" imgW="2197080" imgH="253800" progId="Equation.DSMT4">
                  <p:embed/>
                </p:oleObj>
              </mc:Choice>
              <mc:Fallback>
                <p:oleObj name="Equation" r:id="rId3" imgW="2197080" imgH="2538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7263" y="993775"/>
                        <a:ext cx="4427537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453947"/>
              </p:ext>
            </p:extLst>
          </p:nvPr>
        </p:nvGraphicFramePr>
        <p:xfrm>
          <a:off x="2239963" y="1738313"/>
          <a:ext cx="45799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5" name="Equation" r:id="rId5" imgW="2273040" imgH="253800" progId="Equation.DSMT4">
                  <p:embed/>
                </p:oleObj>
              </mc:Choice>
              <mc:Fallback>
                <p:oleObj name="Equation" r:id="rId5" imgW="2273040" imgH="25380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9963" y="1738313"/>
                        <a:ext cx="4579937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503039"/>
              </p:ext>
            </p:extLst>
          </p:nvPr>
        </p:nvGraphicFramePr>
        <p:xfrm>
          <a:off x="2239963" y="2249488"/>
          <a:ext cx="25844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6" name="Equation" r:id="rId7" imgW="1282680" imgH="393480" progId="Equation.DSMT4">
                  <p:embed/>
                </p:oleObj>
              </mc:Choice>
              <mc:Fallback>
                <p:oleObj name="Equation" r:id="rId7" imgW="1282680" imgH="39348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39963" y="2249488"/>
                        <a:ext cx="258445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5854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12" y="819785"/>
            <a:ext cx="8763545" cy="4351338"/>
          </a:xfrm>
        </p:spPr>
        <p:txBody>
          <a:bodyPr/>
          <a:lstStyle/>
          <a:p>
            <a:r>
              <a:rPr lang="zh-CN" altLang="en-US" b="1" dirty="0"/>
              <a:t>实例</a:t>
            </a:r>
            <a:r>
              <a:rPr lang="en-US" altLang="zh-CN" b="1" dirty="0"/>
              <a:t>01</a:t>
            </a:r>
            <a:r>
              <a:rPr lang="zh-CN" altLang="en-US" b="1" dirty="0"/>
              <a:t>： 利用</a:t>
            </a:r>
            <a:r>
              <a:rPr lang="en-US" altLang="zh-CN" b="1" dirty="0"/>
              <a:t>data01.sav</a:t>
            </a:r>
            <a:r>
              <a:rPr lang="zh-CN" altLang="en-US" b="1" dirty="0"/>
              <a:t>数据，分析不同血型肺活量是否有差异？</a:t>
            </a:r>
            <a:endParaRPr lang="en-US" altLang="zh-CN" dirty="0"/>
          </a:p>
          <a:p>
            <a:r>
              <a:rPr lang="zh-CN" altLang="en-US" sz="2400" dirty="0"/>
              <a:t>控制因素</a:t>
            </a:r>
            <a:r>
              <a:rPr lang="en-US" altLang="zh-CN" sz="2400" dirty="0"/>
              <a:t>——</a:t>
            </a:r>
            <a:r>
              <a:rPr lang="zh-CN" altLang="en-US" sz="2400" dirty="0"/>
              <a:t>是？个数？有几个不同水平？是否相互独立？</a:t>
            </a:r>
            <a:endParaRPr lang="en-US" altLang="zh-CN" sz="2400" dirty="0"/>
          </a:p>
          <a:p>
            <a:r>
              <a:rPr lang="zh-CN" altLang="en-US" sz="2400" dirty="0"/>
              <a:t>观测变量：是？</a:t>
            </a:r>
            <a:endParaRPr lang="en-US" altLang="zh-CN" sz="2400" dirty="0"/>
          </a:p>
          <a:p>
            <a:r>
              <a:rPr lang="zh-CN" altLang="en-US" sz="2400" dirty="0"/>
              <a:t>方法：？</a:t>
            </a: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8604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184513" y="2460721"/>
            <a:ext cx="8610983" cy="2610790"/>
            <a:chOff x="463149" y="723361"/>
            <a:chExt cx="8610983" cy="261079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3149" y="825864"/>
              <a:ext cx="3333333" cy="239047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7863" y="802055"/>
              <a:ext cx="4400000" cy="2438095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6152176" y="723361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659187" y="2365215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567121" y="786144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567121" y="2230482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633009" y="2827140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H="1">
              <a:off x="8332240" y="1166402"/>
              <a:ext cx="193991" cy="32276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H="1" flipV="1">
              <a:off x="8332240" y="1810920"/>
              <a:ext cx="311432" cy="52542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7974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90" y="1869596"/>
            <a:ext cx="1771429" cy="3038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670" y="1869596"/>
            <a:ext cx="4647619" cy="3104762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099BC8D0-731D-499D-8F9D-5FA0CF95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" y="136525"/>
            <a:ext cx="7886700" cy="534988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419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796557" y="1208158"/>
            <a:ext cx="3209524" cy="2190476"/>
            <a:chOff x="292186" y="778109"/>
            <a:chExt cx="3209524" cy="21904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2186" y="778109"/>
              <a:ext cx="3209524" cy="219047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936828" y="1451211"/>
              <a:ext cx="1920240" cy="151737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84513" y="3610146"/>
            <a:ext cx="8873203" cy="2068350"/>
            <a:chOff x="270797" y="2395600"/>
            <a:chExt cx="8873203" cy="2068350"/>
          </a:xfrm>
        </p:grpSpPr>
        <p:grpSp>
          <p:nvGrpSpPr>
            <p:cNvPr id="11" name="组合 10"/>
            <p:cNvGrpSpPr/>
            <p:nvPr/>
          </p:nvGrpSpPr>
          <p:grpSpPr>
            <a:xfrm>
              <a:off x="2748003" y="3074593"/>
              <a:ext cx="3209524" cy="1389357"/>
              <a:chOff x="184513" y="3128831"/>
              <a:chExt cx="3209524" cy="1389357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4513" y="3128831"/>
                <a:ext cx="3209524" cy="1389357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259192" y="3544407"/>
                <a:ext cx="831220" cy="88399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441458" y="3544407"/>
                <a:ext cx="831220" cy="88399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70797" y="2555464"/>
              <a:ext cx="1486376" cy="781386"/>
              <a:chOff x="586104" y="3541474"/>
              <a:chExt cx="1486376" cy="781386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694530" y="3701335"/>
                <a:ext cx="13779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观测值</a:t>
                </a:r>
              </a:p>
            </p:txBody>
          </p:sp>
          <p:sp>
            <p:nvSpPr>
              <p:cNvPr id="15" name="矩形标注 14"/>
              <p:cNvSpPr/>
              <p:nvPr/>
            </p:nvSpPr>
            <p:spPr>
              <a:xfrm rot="16200000">
                <a:off x="903598" y="3223980"/>
                <a:ext cx="781386" cy="1416373"/>
              </a:xfrm>
              <a:prstGeom prst="wedgeRectCallout">
                <a:avLst>
                  <a:gd name="adj1" fmla="val -125856"/>
                  <a:gd name="adj2" fmla="val 127108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 flipH="1">
              <a:off x="6714306" y="2395600"/>
              <a:ext cx="2429694" cy="1454433"/>
              <a:chOff x="-205689" y="3541471"/>
              <a:chExt cx="2429694" cy="1454433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-205689" y="3701335"/>
                <a:ext cx="227816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P&gt;0.05,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无差异，即不同血型之间方差齐性。</a:t>
                </a:r>
              </a:p>
            </p:txBody>
          </p:sp>
          <p:sp>
            <p:nvSpPr>
              <p:cNvPr id="19" name="矩形标注 18"/>
              <p:cNvSpPr/>
              <p:nvPr/>
            </p:nvSpPr>
            <p:spPr>
              <a:xfrm rot="16200000">
                <a:off x="281942" y="3053842"/>
                <a:ext cx="1454433" cy="2429692"/>
              </a:xfrm>
              <a:prstGeom prst="wedgeRectCallout">
                <a:avLst>
                  <a:gd name="adj1" fmla="val -59805"/>
                  <a:gd name="adj2" fmla="val 85725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92939" y="831963"/>
            <a:ext cx="236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结果解读：</a:t>
            </a:r>
          </a:p>
        </p:txBody>
      </p:sp>
    </p:spTree>
    <p:extLst>
      <p:ext uri="{BB962C8B-B14F-4D97-AF65-F5344CB8AC3E}">
        <p14:creationId xmlns:p14="http://schemas.microsoft.com/office/powerpoint/2010/main" val="1146132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812978"/>
            <a:ext cx="8889961" cy="5715638"/>
            <a:chOff x="123410" y="303526"/>
            <a:chExt cx="8889961" cy="57156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40329" y="1922171"/>
              <a:ext cx="4921797" cy="1892181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>
              <a:off x="1600887" y="2717074"/>
              <a:ext cx="1834644" cy="300446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123410" y="2390503"/>
              <a:ext cx="1600887" cy="65314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组间离差平方和</a:t>
              </a:r>
              <a:r>
                <a:rPr lang="en-US" altLang="zh-CN" b="1" dirty="0"/>
                <a:t>SSA</a:t>
              </a:r>
              <a:endParaRPr lang="zh-CN" altLang="en-US" b="1" dirty="0"/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V="1">
              <a:off x="1600887" y="3299337"/>
              <a:ext cx="1834644" cy="141760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123410" y="3159280"/>
              <a:ext cx="1600887" cy="65314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组内离差平方和</a:t>
              </a:r>
              <a:r>
                <a:rPr lang="en-US" altLang="zh-CN" b="1" dirty="0"/>
                <a:t>SSE</a:t>
              </a:r>
              <a:endParaRPr lang="zh-CN" altLang="en-US" b="1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890497" y="303526"/>
              <a:ext cx="2323767" cy="2686051"/>
              <a:chOff x="3890497" y="303526"/>
              <a:chExt cx="2323767" cy="2686051"/>
            </a:xfrm>
          </p:grpSpPr>
          <p:cxnSp>
            <p:nvCxnSpPr>
              <p:cNvPr id="18" name="直接箭头连接符 17"/>
              <p:cNvCxnSpPr/>
              <p:nvPr/>
            </p:nvCxnSpPr>
            <p:spPr>
              <a:xfrm>
                <a:off x="4474973" y="1837315"/>
                <a:ext cx="14995" cy="1152262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矩形 19"/>
              <p:cNvSpPr/>
              <p:nvPr/>
            </p:nvSpPr>
            <p:spPr>
              <a:xfrm>
                <a:off x="3890497" y="1140784"/>
                <a:ext cx="1047264" cy="653143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/>
                  <a:t>组数</a:t>
                </a:r>
                <a:r>
                  <a:rPr lang="en-US" altLang="zh-CN" b="1" dirty="0"/>
                  <a:t>—1</a:t>
                </a:r>
                <a:endParaRPr lang="zh-CN" altLang="en-US" b="1" dirty="0"/>
              </a:p>
            </p:txBody>
          </p:sp>
          <p:cxnSp>
            <p:nvCxnSpPr>
              <p:cNvPr id="35" name="直接箭头连接符 34"/>
              <p:cNvCxnSpPr/>
              <p:nvPr/>
            </p:nvCxnSpPr>
            <p:spPr>
              <a:xfrm flipH="1">
                <a:off x="5747659" y="1007187"/>
                <a:ext cx="0" cy="1982390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/>
              <p:cNvSpPr/>
              <p:nvPr/>
            </p:nvSpPr>
            <p:spPr>
              <a:xfrm>
                <a:off x="4937761" y="303526"/>
                <a:ext cx="1276503" cy="653143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/>
                  <a:t>组间方差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594543" y="3293556"/>
              <a:ext cx="2641289" cy="2725608"/>
              <a:chOff x="3790538" y="-393097"/>
              <a:chExt cx="2641289" cy="2725608"/>
            </a:xfrm>
          </p:grpSpPr>
          <p:cxnSp>
            <p:nvCxnSpPr>
              <p:cNvPr id="24" name="直接箭头连接符 23"/>
              <p:cNvCxnSpPr/>
              <p:nvPr/>
            </p:nvCxnSpPr>
            <p:spPr>
              <a:xfrm flipV="1">
                <a:off x="4685963" y="-393097"/>
                <a:ext cx="0" cy="1195650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/>
              <p:cNvSpPr/>
              <p:nvPr/>
            </p:nvSpPr>
            <p:spPr>
              <a:xfrm>
                <a:off x="3790538" y="155887"/>
                <a:ext cx="1760859" cy="653143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/>
                  <a:t>总样本量</a:t>
                </a:r>
                <a:r>
                  <a:rPr lang="en-US" altLang="zh-CN" b="1" dirty="0"/>
                  <a:t>—</a:t>
                </a:r>
                <a:r>
                  <a:rPr lang="zh-CN" altLang="en-US" b="1" dirty="0"/>
                  <a:t>组数</a:t>
                </a:r>
              </a:p>
            </p:txBody>
          </p:sp>
          <p:cxnSp>
            <p:nvCxnSpPr>
              <p:cNvPr id="39" name="直接箭头连接符 38"/>
              <p:cNvCxnSpPr/>
              <p:nvPr/>
            </p:nvCxnSpPr>
            <p:spPr>
              <a:xfrm flipH="1" flipV="1">
                <a:off x="5725031" y="-393097"/>
                <a:ext cx="14996" cy="2719131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矩形 39"/>
              <p:cNvSpPr/>
              <p:nvPr/>
            </p:nvSpPr>
            <p:spPr>
              <a:xfrm>
                <a:off x="4670968" y="1679368"/>
                <a:ext cx="1760859" cy="653143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/>
                  <a:t>组内方差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102543" y="1007188"/>
              <a:ext cx="908555" cy="781386"/>
              <a:chOff x="6537273" y="1140785"/>
              <a:chExt cx="908555" cy="781386"/>
            </a:xfrm>
          </p:grpSpPr>
          <p:sp>
            <p:nvSpPr>
              <p:cNvPr id="5" name="矩形标注 4"/>
              <p:cNvSpPr/>
              <p:nvPr/>
            </p:nvSpPr>
            <p:spPr>
              <a:xfrm rot="16200000" flipV="1">
                <a:off x="6600858" y="1077200"/>
                <a:ext cx="781386" cy="908555"/>
              </a:xfrm>
              <a:prstGeom prst="wedgeRectCallout">
                <a:avLst>
                  <a:gd name="adj1" fmla="val -152605"/>
                  <a:gd name="adj2" fmla="val 26464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648994" y="1293223"/>
                <a:ext cx="692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值</a:t>
                </a: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747659" y="3842541"/>
              <a:ext cx="3265712" cy="1382603"/>
              <a:chOff x="6086963" y="1140785"/>
              <a:chExt cx="1358865" cy="1496076"/>
            </a:xfrm>
          </p:grpSpPr>
          <p:sp>
            <p:nvSpPr>
              <p:cNvPr id="31" name="矩形标注 30"/>
              <p:cNvSpPr/>
              <p:nvPr/>
            </p:nvSpPr>
            <p:spPr>
              <a:xfrm rot="16200000" flipV="1">
                <a:off x="6018358" y="1209390"/>
                <a:ext cx="1496076" cy="1358865"/>
              </a:xfrm>
              <a:prstGeom prst="wedgeRectCallout">
                <a:avLst>
                  <a:gd name="adj1" fmla="val 100582"/>
                  <a:gd name="adj2" fmla="val 9636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6086963" y="1293223"/>
                <a:ext cx="135886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P&gt;0.05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，无差异，即认为不同血型的肺活量没有明显差异。</a:t>
                </a:r>
              </a:p>
            </p:txBody>
          </p:sp>
        </p:grp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3822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84513" y="1092294"/>
            <a:ext cx="6500198" cy="4962759"/>
            <a:chOff x="1227908" y="1026980"/>
            <a:chExt cx="6500198" cy="496275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7908" y="1026980"/>
              <a:ext cx="6500198" cy="4962759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5212080" y="2364377"/>
              <a:ext cx="705394" cy="348778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sp>
        <p:nvSpPr>
          <p:cNvPr id="8" name="矩形标注 7"/>
          <p:cNvSpPr/>
          <p:nvPr/>
        </p:nvSpPr>
        <p:spPr>
          <a:xfrm rot="5400000" flipH="1">
            <a:off x="7101311" y="1829691"/>
            <a:ext cx="1454433" cy="2287633"/>
          </a:xfrm>
          <a:prstGeom prst="wedgeRectCallout">
            <a:avLst>
              <a:gd name="adj1" fmla="val -82259"/>
              <a:gd name="adj2" fmla="val 122842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 flipH="1">
            <a:off x="6694175" y="2373344"/>
            <a:ext cx="2449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P&gt;0.05,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无差异，即不同血型的肺活量没有差异。</a:t>
            </a:r>
          </a:p>
        </p:txBody>
      </p:sp>
    </p:spTree>
    <p:extLst>
      <p:ext uri="{BB962C8B-B14F-4D97-AF65-F5344CB8AC3E}">
        <p14:creationId xmlns:p14="http://schemas.microsoft.com/office/powerpoint/2010/main" val="1315617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</a:rPr>
              <a:t>、单因素方差分析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688015" y="1143616"/>
            <a:ext cx="7241138" cy="4206487"/>
            <a:chOff x="2264305" y="1156679"/>
            <a:chExt cx="7241138" cy="420648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305" y="1156679"/>
              <a:ext cx="3727116" cy="4206487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624250" y="1888445"/>
              <a:ext cx="1227909" cy="25006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标注 6"/>
            <p:cNvSpPr/>
            <p:nvPr/>
          </p:nvSpPr>
          <p:spPr>
            <a:xfrm rot="5400000" flipH="1">
              <a:off x="7023661" y="1907337"/>
              <a:ext cx="2142829" cy="2820733"/>
            </a:xfrm>
            <a:prstGeom prst="wedgeRectCallout">
              <a:avLst>
                <a:gd name="adj1" fmla="val -7802"/>
                <a:gd name="adj2" fmla="val 79103"/>
              </a:avLst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6694174" y="2373344"/>
              <a:ext cx="281126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将四种血型都分到同一组种，即可认为不同血型的肺活量没有差异。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0874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12" y="819785"/>
            <a:ext cx="8959488" cy="4351338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zh-CN" altLang="en-US" dirty="0"/>
              <a:t>(一)目的</a:t>
            </a:r>
            <a:endParaRPr lang="en-US" altLang="zh-CN" dirty="0"/>
          </a:p>
          <a:p>
            <a:pPr>
              <a:lnSpc>
                <a:spcPct val="90000"/>
              </a:lnSpc>
              <a:buNone/>
            </a:pPr>
            <a:r>
              <a:rPr lang="zh-CN" altLang="en-US" dirty="0"/>
              <a:t>单因素方差分析：</a:t>
            </a:r>
            <a:endParaRPr lang="en-US" altLang="zh-CN" dirty="0"/>
          </a:p>
          <a:p>
            <a:pPr>
              <a:lnSpc>
                <a:spcPct val="90000"/>
              </a:lnSpc>
              <a:buNone/>
            </a:pPr>
            <a:r>
              <a:rPr lang="zh-CN" altLang="en-US" dirty="0"/>
              <a:t>检验某</a:t>
            </a:r>
            <a:r>
              <a:rPr lang="zh-CN" altLang="en-US" b="1" dirty="0">
                <a:solidFill>
                  <a:srgbClr val="0971BD"/>
                </a:solidFill>
              </a:rPr>
              <a:t>一个控制因素</a:t>
            </a:r>
            <a:r>
              <a:rPr lang="zh-CN" altLang="en-US" dirty="0"/>
              <a:t>的改变是否会给</a:t>
            </a:r>
            <a:r>
              <a:rPr lang="zh-CN" altLang="en-US" b="1" dirty="0">
                <a:solidFill>
                  <a:srgbClr val="FFC000"/>
                </a:solidFill>
              </a:rPr>
              <a:t>观察变量</a:t>
            </a:r>
            <a:r>
              <a:rPr lang="zh-CN" altLang="en-US" dirty="0"/>
              <a:t>带来了显著影响。</a:t>
            </a:r>
            <a:endParaRPr lang="en-US" altLang="zh-CN" dirty="0"/>
          </a:p>
          <a:p>
            <a:pPr>
              <a:lnSpc>
                <a:spcPct val="90000"/>
              </a:lnSpc>
              <a:buNone/>
            </a:pPr>
            <a:endParaRPr lang="en-US" altLang="zh-CN" dirty="0"/>
          </a:p>
          <a:p>
            <a:pPr>
              <a:lnSpc>
                <a:spcPct val="90000"/>
              </a:lnSpc>
              <a:buNone/>
            </a:pPr>
            <a:r>
              <a:rPr lang="zh-CN" altLang="en-US" dirty="0"/>
              <a:t>多因素方差分析：</a:t>
            </a:r>
          </a:p>
          <a:p>
            <a:pPr>
              <a:lnSpc>
                <a:spcPct val="130000"/>
              </a:lnSpc>
              <a:buNone/>
            </a:pPr>
            <a:r>
              <a:rPr lang="zh-CN" altLang="en-US" dirty="0"/>
              <a:t>	</a:t>
            </a:r>
            <a:r>
              <a:rPr lang="zh-CN" altLang="en-US" dirty="0">
                <a:latin typeface="+mn-ea"/>
              </a:rPr>
              <a:t>检验</a:t>
            </a:r>
            <a:r>
              <a:rPr lang="zh-CN" altLang="en-US" b="1" dirty="0">
                <a:solidFill>
                  <a:srgbClr val="0971BD"/>
                </a:solidFill>
              </a:rPr>
              <a:t>多个控制因素</a:t>
            </a:r>
            <a:r>
              <a:rPr lang="zh-CN" altLang="en-US" dirty="0">
                <a:latin typeface="+mn-ea"/>
              </a:rPr>
              <a:t>的</a:t>
            </a:r>
            <a:r>
              <a:rPr lang="zh-CN" altLang="en-US" b="1" dirty="0">
                <a:solidFill>
                  <a:srgbClr val="92D050"/>
                </a:solidFill>
                <a:latin typeface="+mn-ea"/>
              </a:rPr>
              <a:t>交叉变化</a:t>
            </a:r>
            <a:r>
              <a:rPr lang="zh-CN" altLang="en-US" dirty="0">
                <a:latin typeface="+mn-ea"/>
              </a:rPr>
              <a:t>是否给</a:t>
            </a:r>
            <a:r>
              <a:rPr lang="zh-CN" altLang="en-US" b="1" dirty="0">
                <a:solidFill>
                  <a:srgbClr val="FFC000"/>
                </a:solidFill>
              </a:rPr>
              <a:t>观察变量</a:t>
            </a:r>
            <a:r>
              <a:rPr lang="zh-CN" altLang="en-US" dirty="0">
                <a:latin typeface="+mn-ea"/>
              </a:rPr>
              <a:t>带来了显著影响。</a:t>
            </a:r>
            <a:endParaRPr lang="en-US" altLang="zh-CN" dirty="0">
              <a:latin typeface="+mn-ea"/>
            </a:endParaRPr>
          </a:p>
          <a:p>
            <a:pPr>
              <a:lnSpc>
                <a:spcPct val="130000"/>
              </a:lnSpc>
              <a:buNone/>
            </a:pPr>
            <a:endParaRPr lang="zh-CN" altLang="en-US" dirty="0">
              <a:latin typeface="+mn-ea"/>
            </a:endParaRPr>
          </a:p>
          <a:p>
            <a:pPr>
              <a:lnSpc>
                <a:spcPct val="130000"/>
              </a:lnSpc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6594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实例</a:t>
            </a:r>
            <a:r>
              <a:rPr lang="en-US" altLang="zh-CN" b="1" dirty="0"/>
              <a:t>02</a:t>
            </a:r>
            <a:r>
              <a:rPr lang="zh-CN" altLang="en-US" b="1" dirty="0"/>
              <a:t>：请构建下表的数据库，并分析</a:t>
            </a:r>
            <a:r>
              <a:rPr lang="en-US" altLang="zh-CN" b="1" dirty="0"/>
              <a:t>A</a:t>
            </a:r>
            <a:r>
              <a:rPr lang="zh-CN" altLang="en-US" b="1" dirty="0"/>
              <a:t>药与</a:t>
            </a:r>
            <a:r>
              <a:rPr lang="en-US" altLang="zh-CN" b="1" dirty="0"/>
              <a:t>B</a:t>
            </a:r>
            <a:r>
              <a:rPr lang="zh-CN" altLang="en-US" b="1" dirty="0"/>
              <a:t>药是否有作用及交互作用（</a:t>
            </a:r>
            <a:r>
              <a:rPr lang="en-US" altLang="zh-CN" b="1" dirty="0"/>
              <a:t>data11</a:t>
            </a:r>
            <a:r>
              <a:rPr lang="zh-CN" altLang="en-US" b="1" dirty="0"/>
              <a:t>）？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554697"/>
              </p:ext>
            </p:extLst>
          </p:nvPr>
        </p:nvGraphicFramePr>
        <p:xfrm>
          <a:off x="1458686" y="2110083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275795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5044043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268529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46383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对照组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</a:t>
                      </a:r>
                      <a:r>
                        <a:rPr lang="zh-CN" altLang="en-US" dirty="0"/>
                        <a:t>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</a:t>
                      </a:r>
                      <a:r>
                        <a:rPr lang="zh-CN" altLang="en-US" dirty="0"/>
                        <a:t>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</a:t>
                      </a:r>
                      <a:r>
                        <a:rPr lang="zh-CN" altLang="en-US" dirty="0"/>
                        <a:t>药</a:t>
                      </a:r>
                      <a:r>
                        <a:rPr lang="en-US" altLang="zh-CN" dirty="0"/>
                        <a:t>+B</a:t>
                      </a:r>
                      <a:r>
                        <a:rPr lang="zh-CN" altLang="en-US" dirty="0"/>
                        <a:t>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63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4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039971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281050"/>
              </p:ext>
            </p:extLst>
          </p:nvPr>
        </p:nvGraphicFramePr>
        <p:xfrm>
          <a:off x="1458686" y="3835447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470679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2141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5463753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</a:t>
                      </a:r>
                      <a:r>
                        <a:rPr lang="zh-CN" altLang="en-US" dirty="0"/>
                        <a:t>药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</a:t>
                      </a:r>
                      <a:r>
                        <a:rPr lang="zh-CN" altLang="en-US" dirty="0"/>
                        <a:t>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25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 </a:t>
                      </a:r>
                      <a:r>
                        <a:rPr lang="zh-CN" altLang="en-US" dirty="0"/>
                        <a:t>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 </a:t>
                      </a:r>
                      <a:r>
                        <a:rPr lang="zh-CN" altLang="en-US" dirty="0"/>
                        <a:t>不用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941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 </a:t>
                      </a:r>
                      <a:r>
                        <a:rPr lang="zh-CN" altLang="en-US" dirty="0"/>
                        <a:t>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2939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6117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456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 </a:t>
                      </a:r>
                      <a:r>
                        <a:rPr lang="zh-CN" altLang="en-US" dirty="0"/>
                        <a:t>不用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466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487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70805"/>
                  </a:ext>
                </a:extLst>
              </a:tr>
            </a:tbl>
          </a:graphicData>
        </a:graphic>
      </p:graphicFrame>
      <p:sp>
        <p:nvSpPr>
          <p:cNvPr id="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4018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975" y="1214397"/>
            <a:ext cx="4495238" cy="37238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04" y="1995350"/>
            <a:ext cx="2952381" cy="216190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721531" y="911251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09572" y="2110683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281282" y="1304915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366603" y="1995350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>
            <a:stCxn id="9" idx="2"/>
          </p:cNvCxnSpPr>
          <p:nvPr/>
        </p:nvCxnSpPr>
        <p:spPr>
          <a:xfrm flipH="1">
            <a:off x="7850777" y="1558421"/>
            <a:ext cx="430505" cy="2535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10" idx="2"/>
          </p:cNvCxnSpPr>
          <p:nvPr/>
        </p:nvCxnSpPr>
        <p:spPr>
          <a:xfrm flipH="1">
            <a:off x="7788404" y="2248856"/>
            <a:ext cx="578199" cy="53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4550752" y="5241352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 flipV="1">
            <a:off x="4804258" y="4800613"/>
            <a:ext cx="1" cy="4425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5975036" y="1481029"/>
            <a:ext cx="568" cy="2535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rot="16200000">
            <a:off x="5485064" y="2237719"/>
            <a:ext cx="568" cy="2535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8366602" y="2731053"/>
            <a:ext cx="507011" cy="507011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箭头连接符 22"/>
          <p:cNvCxnSpPr>
            <a:stCxn id="22" idx="2"/>
          </p:cNvCxnSpPr>
          <p:nvPr/>
        </p:nvCxnSpPr>
        <p:spPr>
          <a:xfrm flipH="1" flipV="1">
            <a:off x="7879321" y="2502361"/>
            <a:ext cx="487281" cy="4821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807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3620"/>
            <a:ext cx="5114610" cy="36283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745" y="1803004"/>
            <a:ext cx="3523809" cy="3095238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254034" y="1364200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254033" y="4584342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911737" y="1985884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56341" y="2675775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696169" y="4530371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626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52" y="1012784"/>
            <a:ext cx="3761905" cy="446666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884" y="1184214"/>
            <a:ext cx="4390476" cy="4123809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3114078" y="1865878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533472" y="3407295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423657" y="5404564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817707" y="1861327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14111" y="3246117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60605" y="5308023"/>
            <a:ext cx="507011" cy="5070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534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069566" y="951958"/>
            <a:ext cx="3123809" cy="2847619"/>
            <a:chOff x="2304698" y="930171"/>
            <a:chExt cx="3123809" cy="2847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04698" y="930171"/>
              <a:ext cx="3123809" cy="2847619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331027" y="1524768"/>
              <a:ext cx="731521" cy="21364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6416" y="4025267"/>
            <a:ext cx="8787583" cy="2832733"/>
            <a:chOff x="173536" y="3387097"/>
            <a:chExt cx="8787583" cy="283273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6136" y="4035861"/>
              <a:ext cx="3500935" cy="2183969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73536" y="3387097"/>
              <a:ext cx="1416373" cy="781386"/>
              <a:chOff x="173536" y="3387097"/>
              <a:chExt cx="1416373" cy="781386"/>
            </a:xfrm>
          </p:grpSpPr>
          <p:sp>
            <p:nvSpPr>
              <p:cNvPr id="8" name="矩形标注 7"/>
              <p:cNvSpPr/>
              <p:nvPr/>
            </p:nvSpPr>
            <p:spPr>
              <a:xfrm rot="16200000">
                <a:off x="491030" y="3069603"/>
                <a:ext cx="781386" cy="1416373"/>
              </a:xfrm>
              <a:prstGeom prst="wedgeRectCallout">
                <a:avLst>
                  <a:gd name="adj1" fmla="val -155948"/>
                  <a:gd name="adj2" fmla="val 113274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76950" y="3577734"/>
                <a:ext cx="11077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观测值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617069" y="3569494"/>
              <a:ext cx="3344050" cy="1631432"/>
              <a:chOff x="5617069" y="3569494"/>
              <a:chExt cx="3344050" cy="1631432"/>
            </a:xfrm>
          </p:grpSpPr>
          <p:sp>
            <p:nvSpPr>
              <p:cNvPr id="14" name="矩形标注 13"/>
              <p:cNvSpPr/>
              <p:nvPr/>
            </p:nvSpPr>
            <p:spPr>
              <a:xfrm rot="5400000" flipH="1">
                <a:off x="6408063" y="2778500"/>
                <a:ext cx="1631432" cy="3213419"/>
              </a:xfrm>
              <a:prstGeom prst="wedgeRectCallout">
                <a:avLst>
                  <a:gd name="adj1" fmla="val -43812"/>
                  <a:gd name="adj2" fmla="val 60952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 flipH="1">
                <a:off x="5682061" y="3725220"/>
                <a:ext cx="327905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方差齐性检验：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P&gt;0.05,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无差异，即各组之间方差齐性，适合做方差分析。</a:t>
                </a: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292939" y="831963"/>
            <a:ext cx="236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结果解读：</a:t>
            </a:r>
          </a:p>
        </p:txBody>
      </p:sp>
      <p:sp>
        <p:nvSpPr>
          <p:cNvPr id="22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060563" y="819337"/>
            <a:ext cx="2952808" cy="2446376"/>
            <a:chOff x="6060563" y="819337"/>
            <a:chExt cx="2952808" cy="2446376"/>
          </a:xfrm>
        </p:grpSpPr>
        <p:sp>
          <p:nvSpPr>
            <p:cNvPr id="23" name="矩形标注 22"/>
            <p:cNvSpPr/>
            <p:nvPr/>
          </p:nvSpPr>
          <p:spPr>
            <a:xfrm rot="5400000" flipH="1">
              <a:off x="6313779" y="566121"/>
              <a:ext cx="2446376" cy="2952808"/>
            </a:xfrm>
            <a:prstGeom prst="wedgeRectCallout">
              <a:avLst>
                <a:gd name="adj1" fmla="val -19757"/>
                <a:gd name="adj2" fmla="val 82628"/>
              </a:avLst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 flipH="1">
              <a:off x="6197544" y="951958"/>
              <a:ext cx="281582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药四种组合的三个基本统计量：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都不用，均值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=0.8</a:t>
              </a: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用，均值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=1</a:t>
              </a: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不用，均值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=1.2</a:t>
              </a: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都用。均值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=2.1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887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" y="1965325"/>
            <a:ext cx="9143999" cy="3299008"/>
            <a:chOff x="1" y="672102"/>
            <a:chExt cx="9143999" cy="3299008"/>
          </a:xfrm>
        </p:grpSpPr>
        <p:grpSp>
          <p:nvGrpSpPr>
            <p:cNvPr id="8" name="组合 7"/>
            <p:cNvGrpSpPr/>
            <p:nvPr/>
          </p:nvGrpSpPr>
          <p:grpSpPr>
            <a:xfrm>
              <a:off x="1" y="672102"/>
              <a:ext cx="5017461" cy="3299008"/>
              <a:chOff x="1486789" y="1216526"/>
              <a:chExt cx="5593279" cy="367761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86789" y="1216526"/>
                <a:ext cx="5593279" cy="3677611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>
              <a:xfrm>
                <a:off x="5335483" y="1804993"/>
                <a:ext cx="1548643" cy="2500675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615784" y="2795450"/>
                <a:ext cx="5359782" cy="796835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133702" y="819337"/>
              <a:ext cx="4010298" cy="2446376"/>
              <a:chOff x="5133702" y="819337"/>
              <a:chExt cx="4010298" cy="2446376"/>
            </a:xfrm>
          </p:grpSpPr>
          <p:sp>
            <p:nvSpPr>
              <p:cNvPr id="9" name="矩形标注 8"/>
              <p:cNvSpPr/>
              <p:nvPr/>
            </p:nvSpPr>
            <p:spPr>
              <a:xfrm rot="5400000" flipH="1">
                <a:off x="5850349" y="102690"/>
                <a:ext cx="2446376" cy="3879669"/>
              </a:xfrm>
              <a:prstGeom prst="wedgeRectCallout">
                <a:avLst>
                  <a:gd name="adj1" fmla="val 21359"/>
                  <a:gd name="adj2" fmla="val 54161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 flipH="1">
                <a:off x="5133702" y="1073028"/>
                <a:ext cx="401029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方差分析结果：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药物：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F=168.75,P&lt;0.05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有差异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药物：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F=90.75,P&lt;0.05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有差异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药物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* B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药物：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			      F=168.75,P&lt;0.05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有差异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5632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567" y="2236786"/>
            <a:ext cx="4175786" cy="34591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13" y="2290997"/>
            <a:ext cx="4193248" cy="335077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833256" y="804326"/>
            <a:ext cx="3450831" cy="1122425"/>
            <a:chOff x="4715086" y="4092219"/>
            <a:chExt cx="3450831" cy="1122425"/>
          </a:xfrm>
        </p:grpSpPr>
        <p:sp>
          <p:nvSpPr>
            <p:cNvPr id="11" name="矩形标注 10"/>
            <p:cNvSpPr/>
            <p:nvPr/>
          </p:nvSpPr>
          <p:spPr>
            <a:xfrm rot="5400000" flipH="1">
              <a:off x="5879289" y="2928016"/>
              <a:ext cx="1122424" cy="3450829"/>
            </a:xfrm>
            <a:prstGeom prst="wedgeRectCallout">
              <a:avLst>
                <a:gd name="adj1" fmla="val -81596"/>
                <a:gd name="adj2" fmla="val 58916"/>
              </a:avLst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 flipH="1">
              <a:off x="4834887" y="4198981"/>
              <a:ext cx="33310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交互作用图：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两条线不平行，有交互作用；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两条线平行，没有交互作用。</a:t>
              </a:r>
            </a:p>
          </p:txBody>
        </p:sp>
      </p:grpSp>
      <p:sp>
        <p:nvSpPr>
          <p:cNvPr id="1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</a:rPr>
              <a:t>、多因素方差分析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61255" y="5822909"/>
            <a:ext cx="8604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实践：利用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data10.sav,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分析不同区组与不同方法是否有作用及交互作用？</a:t>
            </a:r>
          </a:p>
        </p:txBody>
      </p:sp>
    </p:spTree>
    <p:extLst>
      <p:ext uri="{BB962C8B-B14F-4D97-AF65-F5344CB8AC3E}">
        <p14:creationId xmlns:p14="http://schemas.microsoft.com/office/powerpoint/2010/main" val="2577222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</a:rPr>
              <a:t>、协方差分析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41268" y="940526"/>
            <a:ext cx="8682726" cy="5300425"/>
            <a:chOff x="341268" y="940526"/>
            <a:chExt cx="8682726" cy="530042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268" y="3334154"/>
              <a:ext cx="3279460" cy="230587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7863" y="2498094"/>
              <a:ext cx="4504762" cy="3742857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05393" y="940526"/>
              <a:ext cx="79272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data13.sav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：某高校为了比较两种教学方式的效果优劣，分别采用两种方式进行教学，请问，两种教学方式效果有无差异？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5944292" y="2439920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37281" y="3539342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337261" y="4890146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7564202" y="2498094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516983" y="3980078"/>
              <a:ext cx="507011" cy="5070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733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</a:rPr>
              <a:t>、协方差分析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13" y="950436"/>
            <a:ext cx="4558412" cy="32427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126" y="950436"/>
            <a:ext cx="3800000" cy="4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96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</a:rPr>
              <a:t>、协方差分析</a:t>
            </a:r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2675481" y="1114878"/>
            <a:ext cx="5580244" cy="5303608"/>
            <a:chOff x="2675481" y="1114878"/>
            <a:chExt cx="5580244" cy="53036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1196" y="1114878"/>
              <a:ext cx="2533333" cy="108571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7862" y="2468142"/>
              <a:ext cx="2800000" cy="157142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5481" y="4551819"/>
              <a:ext cx="2904762" cy="1866667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4835530" y="5094513"/>
              <a:ext cx="692332" cy="5486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062796" y="4407001"/>
              <a:ext cx="2192929" cy="1375023"/>
              <a:chOff x="6062796" y="4407001"/>
              <a:chExt cx="2192929" cy="1375023"/>
            </a:xfrm>
          </p:grpSpPr>
          <p:sp>
            <p:nvSpPr>
              <p:cNvPr id="23" name="矩形标注 22"/>
              <p:cNvSpPr/>
              <p:nvPr/>
            </p:nvSpPr>
            <p:spPr>
              <a:xfrm rot="5400000" flipH="1">
                <a:off x="6471749" y="3998048"/>
                <a:ext cx="1375023" cy="2192929"/>
              </a:xfrm>
              <a:prstGeom prst="wedgeRectCallout">
                <a:avLst>
                  <a:gd name="adj1" fmla="val -26724"/>
                  <a:gd name="adj2" fmla="val 71310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 flipH="1">
                <a:off x="6269740" y="4586680"/>
                <a:ext cx="198598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方差齐性检验：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P=0.426&gt;0.05,</a:t>
                </a:r>
                <a:r>
                  <a:rPr lang="zh-CN" altLang="en-US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适合做方差分析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3066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</a:rPr>
              <a:t>、协方差分析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84513" y="1188921"/>
            <a:ext cx="8332472" cy="4232166"/>
            <a:chOff x="184511" y="2482143"/>
            <a:chExt cx="8332472" cy="4232166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184511" y="5390870"/>
              <a:ext cx="83324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Class: P=0.323&gt;0.05,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无差异，即不同教学方法对期末考试没有影响。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Before: P=0&lt;0.05,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有差异，即摸底考试成绩对期末考试成绩有有影响。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Class*before: P=0.623&gt;0.05,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无差异，即认为教学方法与摸底考试之间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无交互作用，可以进行协方差分析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309348" y="2482143"/>
              <a:ext cx="4613155" cy="2857143"/>
              <a:chOff x="310562" y="2166838"/>
              <a:chExt cx="4613155" cy="2857143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0563" y="2166838"/>
                <a:ext cx="4600000" cy="2857143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3452479" y="2493210"/>
                <a:ext cx="1389213" cy="2243235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10562" y="3381702"/>
                <a:ext cx="4613155" cy="71480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矩形标注 17"/>
            <p:cNvSpPr/>
            <p:nvPr/>
          </p:nvSpPr>
          <p:spPr>
            <a:xfrm rot="5400000" flipH="1">
              <a:off x="3663236" y="1860561"/>
              <a:ext cx="1375023" cy="8332471"/>
            </a:xfrm>
            <a:prstGeom prst="wedgeRectCallout">
              <a:avLst>
                <a:gd name="adj1" fmla="val 113878"/>
                <a:gd name="adj2" fmla="val -22212"/>
              </a:avLst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156879" y="5777748"/>
            <a:ext cx="5941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class*before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交互项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重新分析一遍。</a:t>
            </a:r>
          </a:p>
        </p:txBody>
      </p:sp>
    </p:spTree>
    <p:extLst>
      <p:ext uri="{BB962C8B-B14F-4D97-AF65-F5344CB8AC3E}">
        <p14:creationId xmlns:p14="http://schemas.microsoft.com/office/powerpoint/2010/main" val="1762353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84513" y="136524"/>
            <a:ext cx="7886700" cy="535577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</a:rPr>
              <a:t>、协方差分析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320856" y="995137"/>
            <a:ext cx="6346666" cy="3759743"/>
            <a:chOff x="320856" y="995137"/>
            <a:chExt cx="6346666" cy="37597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15001" y="1623085"/>
              <a:ext cx="5352521" cy="3131795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20856" y="995137"/>
              <a:ext cx="59419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调整后的结果：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408013" y="3043644"/>
              <a:ext cx="5149541" cy="6105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078458" y="2259874"/>
              <a:ext cx="1374593" cy="155448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 flipH="1">
            <a:off x="320855" y="4972748"/>
            <a:ext cx="8332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Class: P=0.033&lt;0.05,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有差异，即不同教学方法的效果有差异。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Before: P=0&lt;0.05,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有差异，即摸底考试成绩对期末考试成绩有影响。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标注 8"/>
          <p:cNvSpPr/>
          <p:nvPr/>
        </p:nvSpPr>
        <p:spPr>
          <a:xfrm rot="5400000" flipH="1">
            <a:off x="3962809" y="1279208"/>
            <a:ext cx="1048563" cy="8332471"/>
          </a:xfrm>
          <a:prstGeom prst="wedgeRectCallout">
            <a:avLst>
              <a:gd name="adj1" fmla="val 150006"/>
              <a:gd name="adj2" fmla="val -15471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239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4903</TotalTime>
  <Words>1232</Words>
  <Application>Microsoft Office PowerPoint</Application>
  <PresentationFormat>全屏显示(4:3)</PresentationFormat>
  <Paragraphs>222</Paragraphs>
  <Slides>34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等线</vt:lpstr>
      <vt:lpstr>微软雅黑</vt:lpstr>
      <vt:lpstr>Arial</vt:lpstr>
      <vt:lpstr>Calibri</vt:lpstr>
      <vt:lpstr>Calibri Light</vt:lpstr>
      <vt:lpstr>Wingdings</vt:lpstr>
      <vt:lpstr>Office 主题​​</vt:lpstr>
      <vt:lpstr>Equation</vt:lpstr>
      <vt:lpstr>SPSS的方差分析</vt:lpstr>
      <vt:lpstr>PowerPoint 演示文稿</vt:lpstr>
      <vt:lpstr>1、方差分析概述</vt:lpstr>
      <vt:lpstr>1、方差分析概述</vt:lpstr>
      <vt:lpstr>1、方差分析概述</vt:lpstr>
      <vt:lpstr>1、方差分析概述</vt:lpstr>
      <vt:lpstr>1、方差分析概述</vt:lpstr>
      <vt:lpstr>1、方差分析概述</vt:lpstr>
      <vt:lpstr>1、方差分析概述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2、单因素方差分析</vt:lpstr>
      <vt:lpstr>3、多因素方差分析</vt:lpstr>
      <vt:lpstr>3、多因素方差分析</vt:lpstr>
      <vt:lpstr>3、多因素方差分析</vt:lpstr>
      <vt:lpstr>3、多因素方差分析</vt:lpstr>
      <vt:lpstr>3、多因素方差分析</vt:lpstr>
      <vt:lpstr>3、多因素方差分析</vt:lpstr>
      <vt:lpstr>3、多因素方差分析</vt:lpstr>
      <vt:lpstr>3、多因素方差分析</vt:lpstr>
      <vt:lpstr>4、协方差分析</vt:lpstr>
      <vt:lpstr>4、协方差分析</vt:lpstr>
      <vt:lpstr>4、协方差分析</vt:lpstr>
      <vt:lpstr>4、协方差分析</vt:lpstr>
      <vt:lpstr>4、协方差分析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芳</dc:creator>
  <cp:lastModifiedBy> </cp:lastModifiedBy>
  <cp:revision>240</cp:revision>
  <dcterms:created xsi:type="dcterms:W3CDTF">2019-03-05T07:46:29Z</dcterms:created>
  <dcterms:modified xsi:type="dcterms:W3CDTF">2020-07-29T02:28:44Z</dcterms:modified>
</cp:coreProperties>
</file>