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694" r:id="rId4"/>
    <p:sldId id="695" r:id="rId5"/>
    <p:sldId id="662" r:id="rId6"/>
    <p:sldId id="665" r:id="rId7"/>
    <p:sldId id="663" r:id="rId8"/>
    <p:sldId id="666" r:id="rId9"/>
    <p:sldId id="668" r:id="rId10"/>
    <p:sldId id="669" r:id="rId11"/>
    <p:sldId id="670" r:id="rId12"/>
    <p:sldId id="671" r:id="rId13"/>
    <p:sldId id="672" r:id="rId14"/>
    <p:sldId id="692" r:id="rId15"/>
    <p:sldId id="696" r:id="rId16"/>
    <p:sldId id="673" r:id="rId17"/>
    <p:sldId id="674" r:id="rId18"/>
    <p:sldId id="679" r:id="rId19"/>
    <p:sldId id="677" r:id="rId20"/>
    <p:sldId id="678" r:id="rId21"/>
    <p:sldId id="681" r:id="rId22"/>
    <p:sldId id="682" r:id="rId23"/>
    <p:sldId id="683" r:id="rId24"/>
    <p:sldId id="684" r:id="rId25"/>
    <p:sldId id="698" r:id="rId26"/>
    <p:sldId id="686" r:id="rId27"/>
    <p:sldId id="687" r:id="rId28"/>
    <p:sldId id="688" r:id="rId29"/>
    <p:sldId id="689" r:id="rId30"/>
    <p:sldId id="690" r:id="rId31"/>
    <p:sldId id="691" r:id="rId32"/>
    <p:sldId id="69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0563C1"/>
    <a:srgbClr val="FF6699"/>
    <a:srgbClr val="FF66CC"/>
    <a:srgbClr val="7F7F7F"/>
    <a:srgbClr val="0971BD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9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4CFB9-1513-455F-8225-4FE6B75892D4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8CAA6-7653-402F-A7DC-EFD55993A5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997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81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>
            <a:lvl1pPr>
              <a:defRPr sz="2800" b="1" baseline="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12" y="819785"/>
            <a:ext cx="8330837" cy="4351338"/>
          </a:xfrm>
        </p:spPr>
        <p:txBody>
          <a:bodyPr/>
          <a:lstStyle>
            <a:lvl1pPr>
              <a:lnSpc>
                <a:spcPct val="150000"/>
              </a:lnSpc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188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906CF-B375-4B44-9D5E-F8ED9BE89CCA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35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A78FD-7D20-4A73-A2F1-738E3329B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3040"/>
            <a:ext cx="7772400" cy="2391479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SPSS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回归分析</a:t>
            </a:r>
            <a:endParaRPr lang="zh-CN" altLang="en-US" sz="3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B590CD-5290-4332-861D-7919C7177F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3841750" cy="365125"/>
          </a:xfrm>
        </p:spPr>
        <p:txBody>
          <a:bodyPr/>
          <a:lstStyle/>
          <a:p>
            <a:fld id="{5852B2C9-D41A-438A-928C-91620ED7028E}" type="datetime1">
              <a:rPr lang="zh-CN" altLang="en-US" smtClean="0"/>
              <a:t>2020/7/28</a:t>
            </a:fld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西南交通大学希望学院基础部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577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9308F4E-4C5A-4954-A53B-882F83EC2D77}"/>
              </a:ext>
            </a:extLst>
          </p:cNvPr>
          <p:cNvSpPr txBox="1"/>
          <p:nvPr/>
        </p:nvSpPr>
        <p:spPr>
          <a:xfrm>
            <a:off x="185531" y="145775"/>
            <a:ext cx="3233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0983A7-DBE1-45A1-A0B5-EC1448884635}"/>
              </a:ext>
            </a:extLst>
          </p:cNvPr>
          <p:cNvSpPr txBox="1"/>
          <p:nvPr/>
        </p:nvSpPr>
        <p:spPr>
          <a:xfrm>
            <a:off x="2300080" y="1450050"/>
            <a:ext cx="3864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、线性回归概述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BDAAC36-FB41-4884-9F85-4E9D74524501}"/>
              </a:ext>
            </a:extLst>
          </p:cNvPr>
          <p:cNvSpPr txBox="1"/>
          <p:nvPr/>
        </p:nvSpPr>
        <p:spPr>
          <a:xfrm>
            <a:off x="2300080" y="3249338"/>
            <a:ext cx="4815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、多元线性回归分析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56D8AC2-6ADE-4341-BEB7-568A355AAA0C}"/>
              </a:ext>
            </a:extLst>
          </p:cNvPr>
          <p:cNvSpPr txBox="1"/>
          <p:nvPr/>
        </p:nvSpPr>
        <p:spPr>
          <a:xfrm>
            <a:off x="2300080" y="2349694"/>
            <a:ext cx="4815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216888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B49965-9FB1-4A1A-8E72-5FFFB858B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什么是回归分析？</a:t>
            </a:r>
            <a:endParaRPr lang="en-US" altLang="zh-CN" dirty="0"/>
          </a:p>
          <a:p>
            <a:r>
              <a:rPr lang="zh-CN" altLang="en-US" dirty="0"/>
              <a:t>回归分析的步骤？</a:t>
            </a:r>
            <a:endParaRPr lang="en-US" altLang="zh-CN" dirty="0"/>
          </a:p>
          <a:p>
            <a:r>
              <a:rPr lang="zh-CN" altLang="en-US" dirty="0"/>
              <a:t>一元线性回归分析方程？</a:t>
            </a:r>
            <a:endParaRPr lang="en-US" altLang="zh-CN" dirty="0"/>
          </a:p>
          <a:p>
            <a:r>
              <a:rPr lang="zh-CN" altLang="en-US" dirty="0"/>
              <a:t>多元</a:t>
            </a:r>
            <a:r>
              <a:rPr lang="zh-CN" altLang="en-US"/>
              <a:t>线性回归分析方程</a:t>
            </a:r>
            <a:r>
              <a:rPr lang="zh-CN" altLang="en-US" dirty="0"/>
              <a:t>？</a:t>
            </a:r>
            <a:endParaRPr lang="en-US" altLang="zh-CN" dirty="0"/>
          </a:p>
          <a:p>
            <a:r>
              <a:rPr lang="zh-CN" altLang="en-US" dirty="0"/>
              <a:t>最小二乘估计？</a:t>
            </a:r>
          </a:p>
        </p:txBody>
      </p:sp>
    </p:spTree>
    <p:extLst>
      <p:ext uri="{BB962C8B-B14F-4D97-AF65-F5344CB8AC3E}">
        <p14:creationId xmlns:p14="http://schemas.microsoft.com/office/powerpoint/2010/main" val="337247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1C58142-D414-4DDF-A67E-3F4803BD21B5}"/>
              </a:ext>
            </a:extLst>
          </p:cNvPr>
          <p:cNvCxnSpPr>
            <a:cxnSpLocks/>
          </p:cNvCxnSpPr>
          <p:nvPr/>
        </p:nvCxnSpPr>
        <p:spPr>
          <a:xfrm flipV="1">
            <a:off x="2981325" y="1776412"/>
            <a:ext cx="3400425" cy="33051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4CAD453E-48A2-4C8B-93EA-C1F6E4DB78FB}"/>
              </a:ext>
            </a:extLst>
          </p:cNvPr>
          <p:cNvSpPr/>
          <p:nvPr/>
        </p:nvSpPr>
        <p:spPr>
          <a:xfrm>
            <a:off x="5276850" y="2127250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C90717CA-8FDD-44DD-AE70-9B9E25A32848}"/>
              </a:ext>
            </a:extLst>
          </p:cNvPr>
          <p:cNvSpPr/>
          <p:nvPr/>
        </p:nvSpPr>
        <p:spPr>
          <a:xfrm>
            <a:off x="6121400" y="2527300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9E221A4-77B9-4AB6-9D6E-F2E550B8B832}"/>
              </a:ext>
            </a:extLst>
          </p:cNvPr>
          <p:cNvSpPr/>
          <p:nvPr/>
        </p:nvSpPr>
        <p:spPr>
          <a:xfrm>
            <a:off x="5334000" y="3026568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72DFC76-4D01-44FE-A4ED-04EBAF10E60E}"/>
              </a:ext>
            </a:extLst>
          </p:cNvPr>
          <p:cNvSpPr/>
          <p:nvPr/>
        </p:nvSpPr>
        <p:spPr>
          <a:xfrm>
            <a:off x="4457700" y="3149600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0B6760A-338E-4DF2-9EFD-3675D2EED599}"/>
              </a:ext>
            </a:extLst>
          </p:cNvPr>
          <p:cNvSpPr/>
          <p:nvPr/>
        </p:nvSpPr>
        <p:spPr>
          <a:xfrm>
            <a:off x="3378200" y="3620293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2CA276C-9EF6-43D9-9940-02F19C0C7979}"/>
              </a:ext>
            </a:extLst>
          </p:cNvPr>
          <p:cNvSpPr/>
          <p:nvPr/>
        </p:nvSpPr>
        <p:spPr>
          <a:xfrm>
            <a:off x="4248150" y="4420393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E17FBC2-B309-4E48-84F8-730CE601C1BB}"/>
              </a:ext>
            </a:extLst>
          </p:cNvPr>
          <p:cNvSpPr/>
          <p:nvPr/>
        </p:nvSpPr>
        <p:spPr>
          <a:xfrm>
            <a:off x="3263900" y="5024437"/>
            <a:ext cx="114300" cy="114300"/>
          </a:xfrm>
          <a:prstGeom prst="ellipse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FD515A6-21D9-4311-9797-5E306BAA2EC6}"/>
              </a:ext>
            </a:extLst>
          </p:cNvPr>
          <p:cNvCxnSpPr>
            <a:cxnSpLocks/>
          </p:cNvCxnSpPr>
          <p:nvPr/>
        </p:nvCxnSpPr>
        <p:spPr>
          <a:xfrm>
            <a:off x="5334000" y="2254250"/>
            <a:ext cx="0" cy="476250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8FC58A6-5D0B-4D02-B39D-8A9BCFC26A93}"/>
              </a:ext>
            </a:extLst>
          </p:cNvPr>
          <p:cNvCxnSpPr>
            <a:cxnSpLocks/>
          </p:cNvCxnSpPr>
          <p:nvPr/>
        </p:nvCxnSpPr>
        <p:spPr>
          <a:xfrm>
            <a:off x="4521200" y="3258343"/>
            <a:ext cx="0" cy="27543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81014F6-E2E5-46C7-974F-1133BC4B78EA}"/>
              </a:ext>
            </a:extLst>
          </p:cNvPr>
          <p:cNvCxnSpPr>
            <a:cxnSpLocks/>
          </p:cNvCxnSpPr>
          <p:nvPr/>
        </p:nvCxnSpPr>
        <p:spPr>
          <a:xfrm>
            <a:off x="5391150" y="2785268"/>
            <a:ext cx="0" cy="27543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908943A-E15D-486F-8D3A-739A908132F6}"/>
              </a:ext>
            </a:extLst>
          </p:cNvPr>
          <p:cNvCxnSpPr>
            <a:cxnSpLocks/>
          </p:cNvCxnSpPr>
          <p:nvPr/>
        </p:nvCxnSpPr>
        <p:spPr>
          <a:xfrm>
            <a:off x="3435351" y="3734593"/>
            <a:ext cx="0" cy="8543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267AE69-B8CE-4BF0-BDC6-6D09B17EE544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305300" y="3831959"/>
            <a:ext cx="0" cy="58843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85BCA859-B3ED-4E9D-B033-09DDAD97BA1A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321050" y="4795043"/>
            <a:ext cx="0" cy="22939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B93F46E-8EDE-443D-A85D-AAFA27777CFB}"/>
              </a:ext>
            </a:extLst>
          </p:cNvPr>
          <p:cNvCxnSpPr>
            <a:cxnSpLocks/>
          </p:cNvCxnSpPr>
          <p:nvPr/>
        </p:nvCxnSpPr>
        <p:spPr>
          <a:xfrm>
            <a:off x="6184900" y="2033984"/>
            <a:ext cx="0" cy="497355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2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D22742-8AE3-485F-B9BD-1EC431364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5"/>
            <a:ext cx="8759463" cy="4351338"/>
          </a:xfrm>
        </p:spPr>
        <p:txBody>
          <a:bodyPr>
            <a:normAutofit/>
          </a:bodyPr>
          <a:lstStyle/>
          <a:p>
            <a:r>
              <a:rPr lang="zh-CN" altLang="en-US" b="1" dirty="0"/>
              <a:t>线性回归（</a:t>
            </a:r>
            <a:r>
              <a:rPr lang="en-US" altLang="zh-CN" b="1" dirty="0"/>
              <a:t>Linear regression</a:t>
            </a:r>
            <a:r>
              <a:rPr lang="zh-CN" altLang="en-US" b="1" dirty="0"/>
              <a:t>）：</a:t>
            </a:r>
            <a:r>
              <a:rPr lang="zh-CN" altLang="en-US" dirty="0"/>
              <a:t>用于分析变量的数量依存关系，并通过回归方程描述和反应这种关系的统计分析方法。</a:t>
            </a:r>
            <a:endParaRPr lang="en-US" altLang="zh-CN" dirty="0"/>
          </a:p>
          <a:p>
            <a:r>
              <a:rPr lang="zh-CN" altLang="en-US" dirty="0"/>
              <a:t>如：</a:t>
            </a:r>
            <a:endParaRPr lang="en-US" altLang="zh-CN" dirty="0"/>
          </a:p>
          <a:p>
            <a:pPr marL="914400" lvl="1" indent="-457200">
              <a:buFont typeface="+mj-ea"/>
              <a:buAutoNum type="circleNumDbPlain"/>
            </a:pPr>
            <a:r>
              <a:rPr lang="zh-CN" altLang="en-US" dirty="0"/>
              <a:t>某一个变量值随着另一个（一些）变量值的变化而变化；</a:t>
            </a:r>
            <a:endParaRPr lang="en-US" altLang="zh-CN" dirty="0"/>
          </a:p>
          <a:p>
            <a:pPr marL="914400" lvl="1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/>
              <a:t>变化关系呈现直线趋势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3D2D302-B74E-434E-AF18-0B7BD8B6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、线性回归概述</a:t>
            </a:r>
          </a:p>
        </p:txBody>
      </p:sp>
    </p:spTree>
    <p:extLst>
      <p:ext uri="{BB962C8B-B14F-4D97-AF65-F5344CB8AC3E}">
        <p14:creationId xmlns:p14="http://schemas.microsoft.com/office/powerpoint/2010/main" val="391281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64769A-8044-4BBC-ADF1-59113C4EC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3"/>
            <a:ext cx="8959488" cy="5190491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/>
              <a:t>一元线性回归：</a:t>
            </a:r>
            <a:r>
              <a:rPr lang="zh-CN" altLang="en-US" sz="2400" dirty="0"/>
              <a:t>自变量</a:t>
            </a:r>
            <a:r>
              <a:rPr lang="en-US" altLang="zh-CN" sz="2400" dirty="0"/>
              <a:t>x</a:t>
            </a:r>
            <a:r>
              <a:rPr lang="zh-CN" altLang="en-US" sz="2400" dirty="0"/>
              <a:t>只有一个，因变量</a:t>
            </a:r>
            <a:r>
              <a:rPr lang="en-US" altLang="zh-CN" sz="2400" dirty="0"/>
              <a:t>y</a:t>
            </a:r>
            <a:r>
              <a:rPr lang="zh-CN" altLang="en-US" sz="2400" dirty="0"/>
              <a:t>也只有一个。</a:t>
            </a:r>
            <a:endParaRPr lang="en-US" altLang="zh-CN" sz="2400" dirty="0"/>
          </a:p>
          <a:p>
            <a:pPr>
              <a:lnSpc>
                <a:spcPct val="160000"/>
              </a:lnSpc>
            </a:pPr>
            <a:r>
              <a:rPr lang="zh-CN" altLang="en-US" sz="2400" b="1" dirty="0"/>
              <a:t>回归分析的条件：</a:t>
            </a:r>
            <a:endParaRPr lang="en-US" altLang="zh-CN" sz="2400" b="1" dirty="0"/>
          </a:p>
          <a:p>
            <a:pPr marL="914400" lvl="1" indent="-457200">
              <a:lnSpc>
                <a:spcPct val="160000"/>
              </a:lnSpc>
              <a:buFont typeface="+mj-ea"/>
              <a:buAutoNum type="circleNumDbPlain"/>
            </a:pPr>
            <a:r>
              <a:rPr lang="zh-CN" altLang="en-US" b="1" dirty="0"/>
              <a:t>线性：散点图</a:t>
            </a:r>
            <a:endParaRPr lang="en-US" altLang="zh-CN" b="1" dirty="0"/>
          </a:p>
          <a:p>
            <a:pPr marL="914400" lvl="1" indent="-457200">
              <a:lnSpc>
                <a:spcPct val="160000"/>
              </a:lnSpc>
              <a:buFont typeface="+mj-ea"/>
              <a:buAutoNum type="circleNumDbPlain"/>
            </a:pPr>
            <a:r>
              <a:rPr lang="zh-CN" altLang="en-US" b="1" dirty="0"/>
              <a:t>独立性：</a:t>
            </a:r>
            <a:r>
              <a:rPr lang="en-US" altLang="zh-CN" b="1" dirty="0"/>
              <a:t>D-W</a:t>
            </a:r>
            <a:r>
              <a:rPr lang="zh-CN" altLang="en-US" b="1" dirty="0"/>
              <a:t>检验</a:t>
            </a:r>
            <a:endParaRPr lang="en-US" altLang="zh-CN" b="1" dirty="0"/>
          </a:p>
          <a:p>
            <a:pPr marL="914400" lvl="1" indent="-457200">
              <a:lnSpc>
                <a:spcPct val="160000"/>
              </a:lnSpc>
              <a:buFont typeface="+mj-ea"/>
              <a:buAutoNum type="circleNumDbPlain"/>
            </a:pPr>
            <a:r>
              <a:rPr lang="zh-CN" altLang="en-US" dirty="0"/>
              <a:t>正态性：残差直方图与</a:t>
            </a:r>
            <a:r>
              <a:rPr lang="en-US" altLang="zh-CN" dirty="0"/>
              <a:t>P-P</a:t>
            </a:r>
            <a:r>
              <a:rPr lang="zh-CN" altLang="en-US" dirty="0"/>
              <a:t>图</a:t>
            </a:r>
            <a:endParaRPr lang="en-US" altLang="zh-CN" dirty="0"/>
          </a:p>
          <a:p>
            <a:pPr marL="914400" lvl="1" indent="-457200">
              <a:lnSpc>
                <a:spcPct val="160000"/>
              </a:lnSpc>
              <a:buFont typeface="+mj-ea"/>
              <a:buAutoNum type="circleNumDbPlain"/>
            </a:pPr>
            <a:r>
              <a:rPr lang="zh-CN" altLang="en-US" dirty="0"/>
              <a:t>方差齐性：回归标准化残差（</a:t>
            </a:r>
            <a:r>
              <a:rPr lang="en-US" altLang="zh-CN" dirty="0"/>
              <a:t> ZRESID </a:t>
            </a:r>
            <a:r>
              <a:rPr lang="zh-CN" altLang="en-US" dirty="0"/>
              <a:t>）与回归标准化预测值（</a:t>
            </a:r>
            <a:r>
              <a:rPr lang="en-US" altLang="zh-CN" dirty="0"/>
              <a:t> PRESID </a:t>
            </a:r>
            <a:r>
              <a:rPr lang="zh-CN" altLang="en-US" dirty="0"/>
              <a:t>）散点图</a:t>
            </a:r>
            <a:endParaRPr lang="en-US" altLang="zh-CN" dirty="0"/>
          </a:p>
          <a:p>
            <a:pPr>
              <a:lnSpc>
                <a:spcPct val="160000"/>
              </a:lnSpc>
            </a:pPr>
            <a:r>
              <a:rPr lang="zh-CN" altLang="en-US" sz="2400" b="1" dirty="0"/>
              <a:t>回归方程：</a:t>
            </a:r>
            <a:r>
              <a:rPr lang="en-US" altLang="zh-CN" sz="2400" dirty="0"/>
              <a:t>y=β</a:t>
            </a:r>
            <a:r>
              <a:rPr lang="en-US" altLang="zh-CN" sz="2400" baseline="-25000" dirty="0"/>
              <a:t>0</a:t>
            </a:r>
            <a:r>
              <a:rPr lang="en-US" altLang="zh-CN" sz="2400" dirty="0"/>
              <a:t>+β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x</a:t>
            </a:r>
          </a:p>
          <a:p>
            <a:pPr>
              <a:lnSpc>
                <a:spcPct val="160000"/>
              </a:lnSpc>
            </a:pPr>
            <a:endParaRPr lang="zh-CN" altLang="en-US" sz="24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0A25B1-AABA-4399-BE9A-C5D2ADA72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4844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C2BD93-C4C3-4569-86BD-163E60D27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5"/>
            <a:ext cx="8616588" cy="5247640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实例：某研究者调查了</a:t>
            </a:r>
            <a:r>
              <a:rPr lang="en-US" altLang="zh-CN" dirty="0"/>
              <a:t>590</a:t>
            </a:r>
            <a:r>
              <a:rPr lang="zh-CN" altLang="en-US" dirty="0"/>
              <a:t>名大学生的体重与身高的的数据，试构建身高与体重之间的线性回归模型。（</a:t>
            </a:r>
            <a:r>
              <a:rPr lang="en-US" altLang="zh-CN" dirty="0"/>
              <a:t>data16.1.sav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步骤：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dirty="0"/>
              <a:t>画出散点图</a:t>
            </a:r>
            <a:endParaRPr lang="en-US" altLang="zh-CN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dirty="0"/>
              <a:t>写出回归方程</a:t>
            </a:r>
            <a:endParaRPr lang="en-US" altLang="zh-CN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dirty="0"/>
              <a:t>进行回归分析</a:t>
            </a:r>
            <a:r>
              <a:rPr lang="zh-CN" altLang="en-US" sz="2200" dirty="0"/>
              <a:t>（拟合优度检验、回归方程的</a:t>
            </a:r>
            <a:r>
              <a:rPr lang="en-US" altLang="zh-CN" sz="2200" dirty="0"/>
              <a:t>F</a:t>
            </a:r>
            <a:r>
              <a:rPr lang="zh-CN" altLang="en-US" sz="2200" dirty="0"/>
              <a:t>检验、回归系数的</a:t>
            </a:r>
            <a:r>
              <a:rPr lang="en-US" altLang="zh-CN" sz="2200" dirty="0"/>
              <a:t>t</a:t>
            </a:r>
            <a:r>
              <a:rPr lang="zh-CN" altLang="en-US" sz="2200" dirty="0"/>
              <a:t>检验、残差分析）</a:t>
            </a:r>
            <a:endParaRPr lang="en-US" altLang="zh-CN" sz="2200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</a:rPr>
              <a:t>预测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altLang="zh-CN" b="1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020D37B-4470-4F14-B233-9B1A7CC2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1699086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270C07-4419-4E34-AB9F-D2133FB78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b="1" dirty="0"/>
              <a:t>画出散点图（</a:t>
            </a:r>
            <a:r>
              <a:rPr lang="zh-CN" altLang="en-US" dirty="0"/>
              <a:t>图形</a:t>
            </a:r>
            <a:r>
              <a:rPr lang="en-US" altLang="zh-CN" dirty="0"/>
              <a:t>—</a:t>
            </a:r>
            <a:r>
              <a:rPr lang="zh-CN" altLang="en-US" dirty="0"/>
              <a:t>旧对话框</a:t>
            </a:r>
            <a:r>
              <a:rPr lang="en-US" altLang="zh-CN" dirty="0"/>
              <a:t>—</a:t>
            </a:r>
            <a:r>
              <a:rPr lang="zh-CN" altLang="en-US" dirty="0"/>
              <a:t>散点图</a:t>
            </a:r>
            <a:r>
              <a:rPr lang="en-US" altLang="zh-CN" dirty="0"/>
              <a:t>/</a:t>
            </a:r>
            <a:r>
              <a:rPr lang="zh-CN" altLang="en-US" dirty="0"/>
              <a:t>点图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pPr marL="0" indent="0">
              <a:buNone/>
            </a:pPr>
            <a:endParaRPr lang="en-US" altLang="zh-CN" b="1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977409-FCDF-4913-ACDF-F96A02A7D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16388"/>
            <a:ext cx="6956788" cy="410564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888072D-2D4E-4603-80B6-FA4BE6AD1827}"/>
              </a:ext>
            </a:extLst>
          </p:cNvPr>
          <p:cNvSpPr txBox="1"/>
          <p:nvPr/>
        </p:nvSpPr>
        <p:spPr>
          <a:xfrm>
            <a:off x="633412" y="5577197"/>
            <a:ext cx="7877175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由散点图可知，身高与体重之间存在正线性相关关系。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4B50B4D4-2B25-47CF-9063-50E21DDF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2462819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FBD07E-568D-4A28-B9AB-EA380BDC2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4"/>
            <a:ext cx="8330837" cy="4933315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</a:t>
            </a:r>
            <a:r>
              <a:rPr lang="zh-CN" altLang="en-US" b="1" dirty="0"/>
              <a:t>写出回归方程</a:t>
            </a:r>
            <a:endParaRPr lang="en-US" altLang="zh-CN" b="1" dirty="0"/>
          </a:p>
          <a:p>
            <a:pPr marL="457200" lvl="1" indent="0" algn="ctr">
              <a:lnSpc>
                <a:spcPct val="145000"/>
              </a:lnSpc>
              <a:buNone/>
            </a:pPr>
            <a:r>
              <a:rPr lang="en-US" altLang="zh-CN" sz="2800" dirty="0"/>
              <a:t>y=β</a:t>
            </a:r>
            <a:r>
              <a:rPr lang="en-US" altLang="zh-CN" sz="2800" baseline="-25000" dirty="0"/>
              <a:t>0</a:t>
            </a:r>
            <a:r>
              <a:rPr lang="en-US" altLang="zh-CN" sz="2800" dirty="0"/>
              <a:t>+β</a:t>
            </a:r>
            <a:r>
              <a:rPr lang="en-US" altLang="zh-CN" sz="2800" baseline="-25000" dirty="0"/>
              <a:t>1</a:t>
            </a:r>
            <a:r>
              <a:rPr lang="en-US" altLang="zh-CN" sz="2800" dirty="0"/>
              <a:t>x</a:t>
            </a:r>
          </a:p>
          <a:p>
            <a:pPr marL="457200" lvl="1" indent="0">
              <a:lnSpc>
                <a:spcPct val="145000"/>
              </a:lnSpc>
              <a:buNone/>
            </a:pPr>
            <a:r>
              <a:rPr lang="en-US" altLang="zh-CN" sz="2800" dirty="0"/>
              <a:t>x</a:t>
            </a:r>
            <a:r>
              <a:rPr lang="zh-CN" altLang="en-US" sz="2800" dirty="0"/>
              <a:t>：自变量，表示身高；</a:t>
            </a:r>
            <a:endParaRPr lang="en-US" altLang="zh-CN" sz="2800" dirty="0"/>
          </a:p>
          <a:p>
            <a:pPr marL="457200" lvl="1" indent="0">
              <a:lnSpc>
                <a:spcPct val="145000"/>
              </a:lnSpc>
              <a:buNone/>
            </a:pPr>
            <a:r>
              <a:rPr lang="en-US" altLang="zh-CN" sz="2800" dirty="0"/>
              <a:t>y</a:t>
            </a:r>
            <a:r>
              <a:rPr lang="zh-CN" altLang="en-US" sz="2800" dirty="0"/>
              <a:t>：因变量，表示体重；</a:t>
            </a:r>
            <a:endParaRPr lang="en-US" altLang="zh-CN" sz="2800" dirty="0"/>
          </a:p>
          <a:p>
            <a:pPr marL="457200" lvl="1" indent="0">
              <a:lnSpc>
                <a:spcPct val="145000"/>
              </a:lnSpc>
              <a:buNone/>
            </a:pPr>
            <a:r>
              <a:rPr lang="en-US" altLang="zh-CN" sz="2800" dirty="0"/>
              <a:t>β</a:t>
            </a:r>
            <a:r>
              <a:rPr lang="en-US" altLang="zh-CN" sz="2800" baseline="-25000" dirty="0"/>
              <a:t>0</a:t>
            </a:r>
            <a:r>
              <a:rPr lang="zh-CN" altLang="en-US" sz="2800" dirty="0"/>
              <a:t>：为常数项；</a:t>
            </a:r>
            <a:endParaRPr lang="en-US" altLang="zh-CN" sz="2800" dirty="0"/>
          </a:p>
          <a:p>
            <a:pPr marL="457200" lvl="1" indent="0">
              <a:lnSpc>
                <a:spcPct val="145000"/>
              </a:lnSpc>
              <a:buNone/>
            </a:pPr>
            <a:r>
              <a:rPr lang="en-US" altLang="zh-CN" sz="2800" dirty="0"/>
              <a:t>β</a:t>
            </a:r>
            <a:r>
              <a:rPr lang="en-US" altLang="zh-CN" sz="2800" baseline="-25000" dirty="0"/>
              <a:t>1</a:t>
            </a:r>
            <a:r>
              <a:rPr lang="zh-CN" altLang="en-US" sz="2800" dirty="0"/>
              <a:t>：回归系数</a:t>
            </a:r>
            <a:endParaRPr lang="en-US" altLang="zh-CN" sz="2800" dirty="0"/>
          </a:p>
          <a:p>
            <a:pPr marL="457200" lvl="1" indent="0">
              <a:lnSpc>
                <a:spcPct val="145000"/>
              </a:lnSpc>
              <a:buNone/>
            </a:pPr>
            <a:endParaRPr lang="zh-CN" altLang="en-US" sz="2800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975E1F86-22AC-4DA0-A30F-7C632E080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320027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B22483-19CA-4DF8-BC6A-34F44E9BD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3.</a:t>
            </a:r>
            <a:r>
              <a:rPr lang="zh-CN" altLang="en-US" b="1" dirty="0"/>
              <a:t>进行回归分析</a:t>
            </a:r>
            <a:endParaRPr lang="en-US" altLang="zh-CN" b="1" dirty="0"/>
          </a:p>
          <a:p>
            <a:r>
              <a:rPr lang="zh-CN" altLang="en-US" dirty="0"/>
              <a:t>操作步骤：分析</a:t>
            </a:r>
            <a:r>
              <a:rPr lang="en-US" altLang="zh-CN" dirty="0"/>
              <a:t>——</a:t>
            </a:r>
            <a:r>
              <a:rPr lang="zh-CN" altLang="en-US" dirty="0"/>
              <a:t>回归</a:t>
            </a:r>
            <a:r>
              <a:rPr lang="en-US" altLang="zh-CN" dirty="0"/>
              <a:t>——</a:t>
            </a:r>
            <a:r>
              <a:rPr lang="zh-CN" altLang="en-US" dirty="0"/>
              <a:t>线性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b="1" dirty="0"/>
          </a:p>
          <a:p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1C2F6AB-66F3-48B0-9EC6-32BF73E26443}"/>
              </a:ext>
            </a:extLst>
          </p:cNvPr>
          <p:cNvGrpSpPr/>
          <p:nvPr/>
        </p:nvGrpSpPr>
        <p:grpSpPr>
          <a:xfrm>
            <a:off x="1712778" y="2320819"/>
            <a:ext cx="5670819" cy="4119561"/>
            <a:chOff x="1511528" y="2349394"/>
            <a:chExt cx="5670819" cy="4119561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DC62A68E-A84E-46F4-A2BE-0A45DBDBC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1528" y="2349394"/>
              <a:ext cx="5232669" cy="4102311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D0669F7-FA4D-483C-BC1C-3613B7C0DB2B}"/>
                </a:ext>
              </a:extLst>
            </p:cNvPr>
            <p:cNvSpPr/>
            <p:nvPr/>
          </p:nvSpPr>
          <p:spPr>
            <a:xfrm>
              <a:off x="3572657" y="2647950"/>
              <a:ext cx="1113643" cy="533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FDBD2DC-E6BB-48A5-9BD0-FADFD3F0D354}"/>
                </a:ext>
              </a:extLst>
            </p:cNvPr>
            <p:cNvSpPr/>
            <p:nvPr/>
          </p:nvSpPr>
          <p:spPr>
            <a:xfrm>
              <a:off x="3572657" y="3554941"/>
              <a:ext cx="1113643" cy="533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01EF686-DC2B-40ED-82B7-FA22AD50E86D}"/>
                </a:ext>
              </a:extLst>
            </p:cNvPr>
            <p:cNvSpPr/>
            <p:nvPr/>
          </p:nvSpPr>
          <p:spPr>
            <a:xfrm>
              <a:off x="5734050" y="2647951"/>
              <a:ext cx="1010147" cy="8845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8CD146-BAFA-46D0-A186-0BD7AE501C12}"/>
                </a:ext>
              </a:extLst>
            </p:cNvPr>
            <p:cNvSpPr/>
            <p:nvPr/>
          </p:nvSpPr>
          <p:spPr>
            <a:xfrm>
              <a:off x="2619375" y="6038215"/>
              <a:ext cx="733425" cy="4307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6C43230-4114-4D10-B63F-17088EA9F873}"/>
                </a:ext>
              </a:extLst>
            </p:cNvPr>
            <p:cNvSpPr/>
            <p:nvPr/>
          </p:nvSpPr>
          <p:spPr>
            <a:xfrm>
              <a:off x="4048126" y="4371023"/>
              <a:ext cx="1781672" cy="44862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AB32C91-FA61-40CB-B182-3781D88BE386}"/>
                </a:ext>
              </a:extLst>
            </p:cNvPr>
            <p:cNvSpPr/>
            <p:nvPr/>
          </p:nvSpPr>
          <p:spPr>
            <a:xfrm>
              <a:off x="3133725" y="3554941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8D231D3-EB52-4283-BECB-6AEC297C4408}"/>
                </a:ext>
              </a:extLst>
            </p:cNvPr>
            <p:cNvSpPr/>
            <p:nvPr/>
          </p:nvSpPr>
          <p:spPr>
            <a:xfrm>
              <a:off x="3133725" y="2488141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7CFC24B-58C6-4696-8B46-E9FA37CE8EB0}"/>
                </a:ext>
              </a:extLst>
            </p:cNvPr>
            <p:cNvSpPr/>
            <p:nvPr/>
          </p:nvSpPr>
          <p:spPr>
            <a:xfrm>
              <a:off x="6744197" y="2743200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FA8960B-6B6C-408D-A811-CE97A5F29F5F}"/>
                </a:ext>
              </a:extLst>
            </p:cNvPr>
            <p:cNvSpPr/>
            <p:nvPr/>
          </p:nvSpPr>
          <p:spPr>
            <a:xfrm>
              <a:off x="5858373" y="4400549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B7D7CA56-46D8-4782-9AA2-079AC91D8C4B}"/>
                </a:ext>
              </a:extLst>
            </p:cNvPr>
            <p:cNvSpPr/>
            <p:nvPr/>
          </p:nvSpPr>
          <p:spPr>
            <a:xfrm>
              <a:off x="2076947" y="6008687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id="{BA764726-2A7A-4BF9-9F97-E25FEE3C2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224627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7EA10A33-D886-4875-BAC9-E9967904E65C}"/>
              </a:ext>
            </a:extLst>
          </p:cNvPr>
          <p:cNvGrpSpPr/>
          <p:nvPr/>
        </p:nvGrpSpPr>
        <p:grpSpPr>
          <a:xfrm>
            <a:off x="1367802" y="1295401"/>
            <a:ext cx="6408396" cy="3613228"/>
            <a:chOff x="2343385" y="847726"/>
            <a:chExt cx="6408396" cy="361322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E1861DC2-A4B6-4848-91E4-7FAC288ADEFF}"/>
                </a:ext>
              </a:extLst>
            </p:cNvPr>
            <p:cNvGrpSpPr/>
            <p:nvPr/>
          </p:nvGrpSpPr>
          <p:grpSpPr>
            <a:xfrm>
              <a:off x="2343385" y="847726"/>
              <a:ext cx="3702260" cy="3613228"/>
              <a:chOff x="2343385" y="847726"/>
              <a:chExt cx="3702260" cy="3613228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B33FBB45-6652-4636-ACC4-60C617643F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3385" y="847726"/>
                <a:ext cx="3702260" cy="3613228"/>
              </a:xfrm>
              <a:prstGeom prst="rect">
                <a:avLst/>
              </a:prstGeom>
            </p:spPr>
          </p:pic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2EDDE988-2DA5-485B-967E-17EDBA00CA0C}"/>
                  </a:ext>
                </a:extLst>
              </p:cNvPr>
              <p:cNvSpPr/>
              <p:nvPr/>
            </p:nvSpPr>
            <p:spPr>
              <a:xfrm>
                <a:off x="2416901" y="2654340"/>
                <a:ext cx="2602774" cy="9525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5AAC154A-D2DA-4997-9CDC-7063F03AB32F}"/>
                </a:ext>
              </a:extLst>
            </p:cNvPr>
            <p:cNvGrpSpPr/>
            <p:nvPr/>
          </p:nvGrpSpPr>
          <p:grpSpPr>
            <a:xfrm>
              <a:off x="6415447" y="2503524"/>
              <a:ext cx="2336334" cy="1254131"/>
              <a:chOff x="5682022" y="2460619"/>
              <a:chExt cx="2336334" cy="1254131"/>
            </a:xfrm>
          </p:grpSpPr>
          <p:sp>
            <p:nvSpPr>
              <p:cNvPr id="25" name="对话气泡: 矩形 24">
                <a:extLst>
                  <a:ext uri="{FF2B5EF4-FFF2-40B4-BE49-F238E27FC236}">
                    <a16:creationId xmlns:a16="http://schemas.microsoft.com/office/drawing/2014/main" id="{509B2180-BE10-479B-84D9-5389D529D35B}"/>
                  </a:ext>
                </a:extLst>
              </p:cNvPr>
              <p:cNvSpPr/>
              <p:nvPr/>
            </p:nvSpPr>
            <p:spPr>
              <a:xfrm>
                <a:off x="5682022" y="2460619"/>
                <a:ext cx="2336334" cy="1254131"/>
              </a:xfrm>
              <a:prstGeom prst="wedgeRectCallout">
                <a:avLst>
                  <a:gd name="adj1" fmla="val -113593"/>
                  <a:gd name="adj2" fmla="val 196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9E12EE8-608E-4721-887A-170A92429804}"/>
                  </a:ext>
                </a:extLst>
              </p:cNvPr>
              <p:cNvSpPr txBox="1"/>
              <p:nvPr/>
            </p:nvSpPr>
            <p:spPr>
              <a:xfrm>
                <a:off x="5829302" y="2460619"/>
                <a:ext cx="2115538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独立性检验与异常值检验</a:t>
                </a:r>
              </a:p>
            </p:txBody>
          </p:sp>
        </p:grpSp>
      </p:grpSp>
      <p:sp>
        <p:nvSpPr>
          <p:cNvPr id="28" name="标题 1">
            <a:extLst>
              <a:ext uri="{FF2B5EF4-FFF2-40B4-BE49-F238E27FC236}">
                <a16:creationId xmlns:a16="http://schemas.microsoft.com/office/drawing/2014/main" id="{4031BFCB-E122-40A2-854C-3A3C19972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137993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0D0A34AD-1E73-44E9-BDA8-05ED3E2D75C7}"/>
              </a:ext>
            </a:extLst>
          </p:cNvPr>
          <p:cNvGrpSpPr/>
          <p:nvPr/>
        </p:nvGrpSpPr>
        <p:grpSpPr>
          <a:xfrm>
            <a:off x="705017" y="1354133"/>
            <a:ext cx="3822896" cy="2997354"/>
            <a:chOff x="4520426" y="1029413"/>
            <a:chExt cx="3822896" cy="299735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9326A49-8B67-4346-8774-6D85456FC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20426" y="1029413"/>
              <a:ext cx="3822896" cy="2997354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FACC329-DA54-4F28-9410-063BD2FC7E01}"/>
                </a:ext>
              </a:extLst>
            </p:cNvPr>
            <p:cNvSpPr/>
            <p:nvPr/>
          </p:nvSpPr>
          <p:spPr>
            <a:xfrm>
              <a:off x="4572000" y="2876549"/>
              <a:ext cx="1400175" cy="78105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3F55628-01CA-4E76-9419-48728FF3B766}"/>
                </a:ext>
              </a:extLst>
            </p:cNvPr>
            <p:cNvSpPr/>
            <p:nvPr/>
          </p:nvSpPr>
          <p:spPr>
            <a:xfrm>
              <a:off x="6556738" y="1924049"/>
              <a:ext cx="1710962" cy="9525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A37BFA5-95EB-44E6-B91F-AE2DF3C041BA}"/>
              </a:ext>
            </a:extLst>
          </p:cNvPr>
          <p:cNvGrpSpPr/>
          <p:nvPr/>
        </p:nvGrpSpPr>
        <p:grpSpPr>
          <a:xfrm>
            <a:off x="5143334" y="2097953"/>
            <a:ext cx="3419641" cy="702397"/>
            <a:chOff x="5595414" y="4294337"/>
            <a:chExt cx="3419641" cy="1254131"/>
          </a:xfrm>
        </p:grpSpPr>
        <p:sp>
          <p:nvSpPr>
            <p:cNvPr id="8" name="对话气泡: 矩形 7">
              <a:extLst>
                <a:ext uri="{FF2B5EF4-FFF2-40B4-BE49-F238E27FC236}">
                  <a16:creationId xmlns:a16="http://schemas.microsoft.com/office/drawing/2014/main" id="{0150A447-92DA-482E-BC40-AC2D0F81A13E}"/>
                </a:ext>
              </a:extLst>
            </p:cNvPr>
            <p:cNvSpPr/>
            <p:nvPr/>
          </p:nvSpPr>
          <p:spPr>
            <a:xfrm>
              <a:off x="5638633" y="4294337"/>
              <a:ext cx="3376422" cy="1254131"/>
            </a:xfrm>
            <a:prstGeom prst="wedgeRectCallout">
              <a:avLst>
                <a:gd name="adj1" fmla="val -67639"/>
                <a:gd name="adj2" fmla="val 28185"/>
              </a:avLst>
            </a:prstGeom>
            <a:noFill/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F85A970-922E-4ED0-850B-4E68418E2275}"/>
                </a:ext>
              </a:extLst>
            </p:cNvPr>
            <p:cNvSpPr txBox="1"/>
            <p:nvPr/>
          </p:nvSpPr>
          <p:spPr>
            <a:xfrm>
              <a:off x="5595414" y="4353875"/>
              <a:ext cx="3295649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验证残差是否正态。</a:t>
              </a:r>
            </a:p>
          </p:txBody>
        </p: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B9601ED1-B11E-4F8A-A975-A40B98B10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2918588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31BEB187-4D5A-436D-AC3F-A19E79544157}"/>
              </a:ext>
            </a:extLst>
          </p:cNvPr>
          <p:cNvGrpSpPr/>
          <p:nvPr/>
        </p:nvGrpSpPr>
        <p:grpSpPr>
          <a:xfrm>
            <a:off x="2606574" y="752328"/>
            <a:ext cx="3930852" cy="5729653"/>
            <a:chOff x="853974" y="780903"/>
            <a:chExt cx="3930852" cy="5729653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7513C642-87B3-4402-AC7C-37B3ADD3C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3974" y="780903"/>
              <a:ext cx="3930852" cy="5715294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715D5C1-CA58-419A-B6DA-E85389DFDAAB}"/>
                </a:ext>
              </a:extLst>
            </p:cNvPr>
            <p:cNvSpPr/>
            <p:nvPr/>
          </p:nvSpPr>
          <p:spPr>
            <a:xfrm>
              <a:off x="928041" y="1133474"/>
              <a:ext cx="1400175" cy="49530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B02DA6D-5172-4C0E-873F-D75040D035F5}"/>
                </a:ext>
              </a:extLst>
            </p:cNvPr>
            <p:cNvSpPr/>
            <p:nvPr/>
          </p:nvSpPr>
          <p:spPr>
            <a:xfrm>
              <a:off x="928041" y="3319534"/>
              <a:ext cx="1700859" cy="65239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6C34913-FC29-404A-AA8F-4951E82FA82E}"/>
                </a:ext>
              </a:extLst>
            </p:cNvPr>
            <p:cNvSpPr/>
            <p:nvPr/>
          </p:nvSpPr>
          <p:spPr>
            <a:xfrm>
              <a:off x="1866900" y="6077097"/>
              <a:ext cx="762000" cy="43345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标题 1">
            <a:extLst>
              <a:ext uri="{FF2B5EF4-FFF2-40B4-BE49-F238E27FC236}">
                <a16:creationId xmlns:a16="http://schemas.microsoft.com/office/drawing/2014/main" id="{8857E3EC-BEAF-402C-8938-E1CFACA4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2874529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DCF44D-E583-46BC-90BE-7B91B7B62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>
                <a:solidFill>
                  <a:srgbClr val="ED7D31"/>
                </a:solidFill>
              </a:rPr>
              <a:t>方法</a:t>
            </a:r>
            <a:endParaRPr lang="en-US" altLang="zh-CN" b="1" dirty="0">
              <a:solidFill>
                <a:srgbClr val="ED7D31"/>
              </a:solidFill>
            </a:endParaRPr>
          </a:p>
          <a:p>
            <a:r>
              <a:rPr lang="zh-CN" altLang="en-US" dirty="0"/>
              <a:t>输入法：所有变量全部进入模型；</a:t>
            </a:r>
            <a:endParaRPr lang="en-US" altLang="zh-CN" dirty="0"/>
          </a:p>
          <a:p>
            <a:r>
              <a:rPr lang="zh-CN" altLang="en-US" dirty="0"/>
              <a:t>步进法：边进边检验，不符合则排除。</a:t>
            </a:r>
            <a:endParaRPr lang="en-US" altLang="zh-CN" dirty="0"/>
          </a:p>
          <a:p>
            <a:r>
              <a:rPr lang="zh-CN" altLang="en-US" dirty="0"/>
              <a:t>后退法：先全部进入，再删除无意义的自变量</a:t>
            </a:r>
            <a:endParaRPr lang="en-US" altLang="zh-CN" dirty="0"/>
          </a:p>
          <a:p>
            <a:r>
              <a:rPr lang="zh-CN" altLang="en-US" dirty="0"/>
              <a:t>前进法：先进最重要的变量，再进入次重要的变量。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538CD1B-7D17-4478-959E-3C8C0D7A8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2311095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802683A1-7EB6-4B54-A507-3D9C6D3E7352}"/>
              </a:ext>
            </a:extLst>
          </p:cNvPr>
          <p:cNvGrpSpPr/>
          <p:nvPr/>
        </p:nvGrpSpPr>
        <p:grpSpPr>
          <a:xfrm>
            <a:off x="2193922" y="1583355"/>
            <a:ext cx="4211749" cy="3975433"/>
            <a:chOff x="2059401" y="2991721"/>
            <a:chExt cx="4211749" cy="3975433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5485BD3-2CBD-4E74-8D2A-6979BBC41E99}"/>
                </a:ext>
              </a:extLst>
            </p:cNvPr>
            <p:cNvGrpSpPr/>
            <p:nvPr/>
          </p:nvGrpSpPr>
          <p:grpSpPr>
            <a:xfrm>
              <a:off x="2434365" y="2991721"/>
              <a:ext cx="3836785" cy="1457325"/>
              <a:chOff x="4301387" y="4008682"/>
              <a:chExt cx="3836785" cy="145732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2DA194DE-8890-4E27-ADD8-83298DA6E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01387" y="4008682"/>
                <a:ext cx="3836785" cy="1457325"/>
              </a:xfrm>
              <a:prstGeom prst="rect">
                <a:avLst/>
              </a:prstGeom>
            </p:spPr>
          </p:pic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8DA6A348-3C48-4301-8E8B-A7E6C145763C}"/>
                  </a:ext>
                </a:extLst>
              </p:cNvPr>
              <p:cNvSpPr/>
              <p:nvPr/>
            </p:nvSpPr>
            <p:spPr>
              <a:xfrm>
                <a:off x="4481062" y="4436350"/>
                <a:ext cx="619124" cy="83336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9F247D0-72C1-45E2-80AC-E133830B1DCE}"/>
                </a:ext>
              </a:extLst>
            </p:cNvPr>
            <p:cNvGrpSpPr/>
            <p:nvPr/>
          </p:nvGrpSpPr>
          <p:grpSpPr>
            <a:xfrm>
              <a:off x="2059401" y="5678511"/>
              <a:ext cx="4211749" cy="1288643"/>
              <a:chOff x="4855034" y="7275743"/>
              <a:chExt cx="6051969" cy="2579366"/>
            </a:xfrm>
          </p:grpSpPr>
          <p:sp>
            <p:nvSpPr>
              <p:cNvPr id="16" name="对话气泡: 矩形 15">
                <a:extLst>
                  <a:ext uri="{FF2B5EF4-FFF2-40B4-BE49-F238E27FC236}">
                    <a16:creationId xmlns:a16="http://schemas.microsoft.com/office/drawing/2014/main" id="{7768524C-1EAD-465B-8891-2251A2898866}"/>
                  </a:ext>
                </a:extLst>
              </p:cNvPr>
              <p:cNvSpPr/>
              <p:nvPr/>
            </p:nvSpPr>
            <p:spPr>
              <a:xfrm>
                <a:off x="4855034" y="7275743"/>
                <a:ext cx="5816858" cy="2579366"/>
              </a:xfrm>
              <a:prstGeom prst="wedgeRectCallout">
                <a:avLst>
                  <a:gd name="adj1" fmla="val -24891"/>
                  <a:gd name="adj2" fmla="val -154200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A4A30E8-4EAA-4D45-974F-CB175FC80611}"/>
                  </a:ext>
                </a:extLst>
              </p:cNvPr>
              <p:cNvSpPr txBox="1"/>
              <p:nvPr/>
            </p:nvSpPr>
            <p:spPr>
              <a:xfrm>
                <a:off x="5137769" y="7401370"/>
                <a:ext cx="5769234" cy="227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若有异常值删除异常值后，重复上述操作。</a:t>
                </a:r>
              </a:p>
            </p:txBody>
          </p:sp>
        </p:grp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96770233-6FDF-4AA4-860D-402C6AC43077}"/>
              </a:ext>
            </a:extLst>
          </p:cNvPr>
          <p:cNvSpPr txBox="1"/>
          <p:nvPr/>
        </p:nvSpPr>
        <p:spPr>
          <a:xfrm>
            <a:off x="292554" y="837576"/>
            <a:ext cx="3524250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、异常值检测</a:t>
            </a:r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EEEC32B3-BF59-4624-8A07-310C8B3AA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1155788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734B901-26E1-40B6-8799-4C733A8F0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433" y="1018089"/>
            <a:ext cx="5194518" cy="1849792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9F5A0B05-2DD9-44D8-800E-145F23CEA6DE}"/>
              </a:ext>
            </a:extLst>
          </p:cNvPr>
          <p:cNvGrpSpPr/>
          <p:nvPr/>
        </p:nvGrpSpPr>
        <p:grpSpPr>
          <a:xfrm>
            <a:off x="125593" y="3299064"/>
            <a:ext cx="8892814" cy="1778660"/>
            <a:chOff x="146410" y="4685247"/>
            <a:chExt cx="8892814" cy="1778660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BCE6AB6-1FC3-45AC-B265-9ACE5D8837D0}"/>
                </a:ext>
              </a:extLst>
            </p:cNvPr>
            <p:cNvGrpSpPr/>
            <p:nvPr/>
          </p:nvGrpSpPr>
          <p:grpSpPr>
            <a:xfrm>
              <a:off x="146410" y="4687418"/>
              <a:ext cx="4357182" cy="1776489"/>
              <a:chOff x="5737585" y="2492799"/>
              <a:chExt cx="4357182" cy="1776489"/>
            </a:xfrm>
          </p:grpSpPr>
          <p:sp>
            <p:nvSpPr>
              <p:cNvPr id="12" name="对话气泡: 矩形 11">
                <a:extLst>
                  <a:ext uri="{FF2B5EF4-FFF2-40B4-BE49-F238E27FC236}">
                    <a16:creationId xmlns:a16="http://schemas.microsoft.com/office/drawing/2014/main" id="{E7D955E9-C9B3-46B3-BFE5-90C96C450B67}"/>
                  </a:ext>
                </a:extLst>
              </p:cNvPr>
              <p:cNvSpPr/>
              <p:nvPr/>
            </p:nvSpPr>
            <p:spPr>
              <a:xfrm>
                <a:off x="5737585" y="2492799"/>
                <a:ext cx="4177940" cy="1776489"/>
              </a:xfrm>
              <a:prstGeom prst="wedgeRectCallout">
                <a:avLst>
                  <a:gd name="adj1" fmla="val 59290"/>
                  <a:gd name="adj2" fmla="val -113282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94DA93C5-4BC5-4C22-9E40-5AF81A17FFF6}"/>
                      </a:ext>
                    </a:extLst>
                  </p:cNvPr>
                  <p:cNvSpPr txBox="1"/>
                  <p:nvPr/>
                </p:nvSpPr>
                <p:spPr>
                  <a:xfrm>
                    <a:off x="5737587" y="2575236"/>
                    <a:ext cx="4357180" cy="168905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2400" b="1" dirty="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拟合优度检验</a:t>
                    </a:r>
                    <a: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，反映模型性的解释度，</a:t>
                    </a:r>
                    <a14:m>
                      <m:oMath xmlns:m="http://schemas.openxmlformats.org/officeDocument/2006/math"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调整</m:t>
                        </m:r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𝑅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=0.328</m:t>
                        </m:r>
                      </m:oMath>
                    </a14:m>
                    <a: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，身高仅能解释体重</a:t>
                    </a:r>
                    <a:r>
                      <a:rPr lang="en-US" altLang="zh-CN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33%</a:t>
                    </a:r>
                    <a: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的变异。</a:t>
                    </a:r>
                  </a:p>
                </p:txBody>
              </p:sp>
            </mc:Choice>
            <mc:Fallback xmlns=""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94DA93C5-4BC5-4C22-9E40-5AF81A17FFF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7587" y="2575236"/>
                    <a:ext cx="4357180" cy="168905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241" b="-758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10CF7660-3984-4921-8ABA-9C92E7A30162}"/>
                </a:ext>
              </a:extLst>
            </p:cNvPr>
            <p:cNvGrpSpPr/>
            <p:nvPr/>
          </p:nvGrpSpPr>
          <p:grpSpPr>
            <a:xfrm>
              <a:off x="4503593" y="4685247"/>
              <a:ext cx="4535631" cy="1776489"/>
              <a:chOff x="5953124" y="2492799"/>
              <a:chExt cx="4535631" cy="1776489"/>
            </a:xfrm>
          </p:grpSpPr>
          <p:sp>
            <p:nvSpPr>
              <p:cNvPr id="17" name="对话气泡: 矩形 16">
                <a:extLst>
                  <a:ext uri="{FF2B5EF4-FFF2-40B4-BE49-F238E27FC236}">
                    <a16:creationId xmlns:a16="http://schemas.microsoft.com/office/drawing/2014/main" id="{2AF8AAED-D199-465C-99F7-67C304C5A6BF}"/>
                  </a:ext>
                </a:extLst>
              </p:cNvPr>
              <p:cNvSpPr/>
              <p:nvPr/>
            </p:nvSpPr>
            <p:spPr>
              <a:xfrm>
                <a:off x="5953125" y="2492799"/>
                <a:ext cx="4535630" cy="1776489"/>
              </a:xfrm>
              <a:prstGeom prst="wedgeRectCallout">
                <a:avLst>
                  <a:gd name="adj1" fmla="val 4655"/>
                  <a:gd name="adj2" fmla="val -111227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D2FF42CD-0A24-44EC-9AFB-B44AB391D4D0}"/>
                  </a:ext>
                </a:extLst>
              </p:cNvPr>
              <p:cNvSpPr txBox="1"/>
              <p:nvPr/>
            </p:nvSpPr>
            <p:spPr>
              <a:xfrm>
                <a:off x="5953124" y="2575236"/>
                <a:ext cx="4535631" cy="1689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检验数据间相互独立，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D-W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取值介于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0~4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，若介于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1.8~2.2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数据间相互独立。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1" name="标题 1">
            <a:extLst>
              <a:ext uri="{FF2B5EF4-FFF2-40B4-BE49-F238E27FC236}">
                <a16:creationId xmlns:a16="http://schemas.microsoft.com/office/drawing/2014/main" id="{ECCE8BC6-54FE-4AAF-9D53-6E81BE53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3E2DEB1-D081-4195-A99D-E2A33C538580}"/>
                  </a:ext>
                </a:extLst>
              </p:cNvPr>
              <p:cNvSpPr txBox="1"/>
              <p:nvPr/>
            </p:nvSpPr>
            <p:spPr>
              <a:xfrm>
                <a:off x="125593" y="5437192"/>
                <a:ext cx="6934200" cy="588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一元线性回归：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&gt;0.5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较好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&gt;0.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8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非常好；</a:t>
                </a: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3E2DEB1-D081-4195-A99D-E2A33C538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93" y="5437192"/>
                <a:ext cx="6934200" cy="588431"/>
              </a:xfrm>
              <a:prstGeom prst="rect">
                <a:avLst/>
              </a:prstGeom>
              <a:blipFill>
                <a:blip r:embed="rId4"/>
                <a:stretch>
                  <a:fillRect l="-1407" r="-1231" b="-229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694293DE-671E-40BF-AF19-21B44D9940BC}"/>
              </a:ext>
            </a:extLst>
          </p:cNvPr>
          <p:cNvSpPr txBox="1"/>
          <p:nvPr/>
        </p:nvSpPr>
        <p:spPr>
          <a:xfrm>
            <a:off x="184150" y="800100"/>
            <a:ext cx="2435225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结果解读：</a:t>
            </a:r>
          </a:p>
        </p:txBody>
      </p:sp>
    </p:spTree>
    <p:extLst>
      <p:ext uri="{BB962C8B-B14F-4D97-AF65-F5344CB8AC3E}">
        <p14:creationId xmlns:p14="http://schemas.microsoft.com/office/powerpoint/2010/main" val="3133379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647943C-5FFE-4A71-A1ED-AA28A6D1F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931" y="2489995"/>
            <a:ext cx="5181894" cy="210839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B0D3583D-E97A-492B-B6CE-A2CE4F867723}"/>
              </a:ext>
            </a:extLst>
          </p:cNvPr>
          <p:cNvGrpSpPr/>
          <p:nvPr/>
        </p:nvGrpSpPr>
        <p:grpSpPr>
          <a:xfrm>
            <a:off x="1790701" y="5100966"/>
            <a:ext cx="6048374" cy="1389532"/>
            <a:chOff x="6976099" y="2096723"/>
            <a:chExt cx="8633364" cy="1389532"/>
          </a:xfrm>
        </p:grpSpPr>
        <p:sp>
          <p:nvSpPr>
            <p:cNvPr id="6" name="对话气泡: 矩形 5">
              <a:extLst>
                <a:ext uri="{FF2B5EF4-FFF2-40B4-BE49-F238E27FC236}">
                  <a16:creationId xmlns:a16="http://schemas.microsoft.com/office/drawing/2014/main" id="{95A192DC-8CA3-4F6C-9431-03BF318D2609}"/>
                </a:ext>
              </a:extLst>
            </p:cNvPr>
            <p:cNvSpPr/>
            <p:nvPr/>
          </p:nvSpPr>
          <p:spPr>
            <a:xfrm>
              <a:off x="6976099" y="2096723"/>
              <a:ext cx="8633364" cy="1389532"/>
            </a:xfrm>
            <a:prstGeom prst="wedgeRectCallout">
              <a:avLst>
                <a:gd name="adj1" fmla="val 31872"/>
                <a:gd name="adj2" fmla="val -155588"/>
              </a:avLst>
            </a:prstGeom>
            <a:noFill/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E622B89D-2DBA-4250-A019-7F6F2573E360}"/>
                    </a:ext>
                  </a:extLst>
                </p:cNvPr>
                <p:cNvSpPr txBox="1"/>
                <p:nvPr/>
              </p:nvSpPr>
              <p:spPr>
                <a:xfrm>
                  <a:off x="7137157" y="2223962"/>
                  <a:ext cx="8368599" cy="1135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=138.86,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𝑃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=0&lt;0.05,</m:t>
                      </m:r>
                    </m:oMath>
                  </a14:m>
                  <a:r>
                    <a:rPr lang="zh-CN" altLang="en-US" sz="2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拒绝原假设，即认为因变量与自变量之间存在线性关系。</a:t>
                  </a: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E622B89D-2DBA-4250-A019-7F6F2573E3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7157" y="2223962"/>
                  <a:ext cx="8368599" cy="1135054"/>
                </a:xfrm>
                <a:prstGeom prst="rect">
                  <a:avLst/>
                </a:prstGeom>
                <a:blipFill>
                  <a:blip r:embed="rId3"/>
                  <a:stretch>
                    <a:fillRect l="-1559" b="-1182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F46643F-7A49-4EB3-9087-E75142D0DD33}"/>
              </a:ext>
            </a:extLst>
          </p:cNvPr>
          <p:cNvSpPr txBox="1"/>
          <p:nvPr/>
        </p:nvSpPr>
        <p:spPr>
          <a:xfrm>
            <a:off x="600075" y="914400"/>
            <a:ext cx="8010525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回归方程的</a:t>
            </a:r>
            <a:r>
              <a:rPr lang="en-US" altLang="zh-CN" sz="2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F</a:t>
            </a:r>
            <a:r>
              <a:rPr lang="zh-CN" altLang="en-US" sz="2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检验</a:t>
            </a:r>
            <a:r>
              <a:rPr lang="zh-CN" altLang="en-US" sz="2400" b="1" dirty="0"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检验自变量与因变量之间的线性关系是否显著,是否可用线性模型来表示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原假设：回归系数与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无显著差异。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B7BD10CE-1323-4BB2-B895-6B0A3793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487139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2009604-E776-4118-B98D-ABF9BAADE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301" y="2866011"/>
            <a:ext cx="5748748" cy="191898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C14B4F-2745-4991-A494-AFB876983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400" b="1" dirty="0">
                <a:solidFill>
                  <a:schemeClr val="accent2"/>
                </a:solidFill>
              </a:rPr>
              <a:t>回归系数的</a:t>
            </a:r>
            <a:r>
              <a:rPr lang="en-US" altLang="zh-CN" sz="2400" b="1" dirty="0">
                <a:solidFill>
                  <a:schemeClr val="accent2"/>
                </a:solidFill>
              </a:rPr>
              <a:t>t</a:t>
            </a:r>
            <a:r>
              <a:rPr lang="zh-CN" altLang="en-US" sz="2400" b="1" dirty="0">
                <a:solidFill>
                  <a:schemeClr val="accent2"/>
                </a:solidFill>
              </a:rPr>
              <a:t>检验</a:t>
            </a:r>
            <a:r>
              <a:rPr lang="zh-CN" altLang="en-US" sz="2400" b="1" dirty="0"/>
              <a:t>:</a:t>
            </a:r>
            <a:r>
              <a:rPr lang="zh-CN" altLang="en-US" sz="2400" dirty="0"/>
              <a:t>检验自变量对因变量的线性影响是否显著，原假设：回归系数与0无显著性差异。</a:t>
            </a:r>
            <a:endParaRPr lang="zh-CN" altLang="en-US" b="1" dirty="0"/>
          </a:p>
          <a:p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57984F1-A75E-429D-A936-B5BC3CAE6CBF}"/>
              </a:ext>
            </a:extLst>
          </p:cNvPr>
          <p:cNvGrpSpPr/>
          <p:nvPr/>
        </p:nvGrpSpPr>
        <p:grpSpPr>
          <a:xfrm>
            <a:off x="2629405" y="2115748"/>
            <a:ext cx="3280506" cy="2301114"/>
            <a:chOff x="1474318" y="358014"/>
            <a:chExt cx="3280506" cy="230111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FE5E98D-08EA-4873-9BD8-1DD0BECCBA2D}"/>
                </a:ext>
              </a:extLst>
            </p:cNvPr>
            <p:cNvSpPr/>
            <p:nvPr/>
          </p:nvSpPr>
          <p:spPr>
            <a:xfrm>
              <a:off x="1675462" y="1473337"/>
              <a:ext cx="914400" cy="118579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805C930-983E-476A-A23D-6CA0B7ED4D31}"/>
                </a:ext>
              </a:extLst>
            </p:cNvPr>
            <p:cNvGrpSpPr/>
            <p:nvPr/>
          </p:nvGrpSpPr>
          <p:grpSpPr>
            <a:xfrm>
              <a:off x="1474318" y="358014"/>
              <a:ext cx="3280506" cy="732238"/>
              <a:chOff x="2212021" y="-209390"/>
              <a:chExt cx="4713843" cy="1465657"/>
            </a:xfrm>
          </p:grpSpPr>
          <p:sp>
            <p:nvSpPr>
              <p:cNvPr id="8" name="对话气泡: 矩形 7">
                <a:extLst>
                  <a:ext uri="{FF2B5EF4-FFF2-40B4-BE49-F238E27FC236}">
                    <a16:creationId xmlns:a16="http://schemas.microsoft.com/office/drawing/2014/main" id="{651AF2A1-8B15-4E06-8A2C-9EC70BF5AE4A}"/>
                  </a:ext>
                </a:extLst>
              </p:cNvPr>
              <p:cNvSpPr/>
              <p:nvPr/>
            </p:nvSpPr>
            <p:spPr>
              <a:xfrm>
                <a:off x="2212021" y="-133265"/>
                <a:ext cx="4647438" cy="1389532"/>
              </a:xfrm>
              <a:prstGeom prst="wedgeRectCallout">
                <a:avLst>
                  <a:gd name="adj1" fmla="val -25792"/>
                  <a:gd name="adj2" fmla="val 107875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文本框 8">
                    <a:extLst>
                      <a:ext uri="{FF2B5EF4-FFF2-40B4-BE49-F238E27FC236}">
                        <a16:creationId xmlns:a16="http://schemas.microsoft.com/office/drawing/2014/main" id="{F6AE2238-CAE3-4D7D-AD72-3F8F717F0FE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8426" y="-209390"/>
                    <a:ext cx="4647438" cy="12937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=−53.379+0.657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2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" name="文本框 8">
                    <a:extLst>
                      <a:ext uri="{FF2B5EF4-FFF2-40B4-BE49-F238E27FC236}">
                        <a16:creationId xmlns:a16="http://schemas.microsoft.com/office/drawing/2014/main" id="{F6AE2238-CAE3-4D7D-AD72-3F8F717F0F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78426" y="-209390"/>
                    <a:ext cx="4647438" cy="129370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标题 1">
            <a:extLst>
              <a:ext uri="{FF2B5EF4-FFF2-40B4-BE49-F238E27FC236}">
                <a16:creationId xmlns:a16="http://schemas.microsoft.com/office/drawing/2014/main" id="{FD821075-B70E-444F-BED4-65FB4CB3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F2C84DD-56CE-45D3-909F-3F7C1D11C54C}"/>
              </a:ext>
            </a:extLst>
          </p:cNvPr>
          <p:cNvSpPr/>
          <p:nvPr/>
        </p:nvSpPr>
        <p:spPr>
          <a:xfrm>
            <a:off x="6297649" y="3342649"/>
            <a:ext cx="914400" cy="11857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1E6F818-BC32-4F54-A4DB-64AC28765CA7}"/>
              </a:ext>
            </a:extLst>
          </p:cNvPr>
          <p:cNvGrpSpPr/>
          <p:nvPr/>
        </p:nvGrpSpPr>
        <p:grpSpPr>
          <a:xfrm>
            <a:off x="2629405" y="4799947"/>
            <a:ext cx="5399664" cy="1774666"/>
            <a:chOff x="1210687" y="5083334"/>
            <a:chExt cx="5399664" cy="1774666"/>
          </a:xfrm>
        </p:grpSpPr>
        <p:sp>
          <p:nvSpPr>
            <p:cNvPr id="18" name="对话气泡: 矩形 17">
              <a:extLst>
                <a:ext uri="{FF2B5EF4-FFF2-40B4-BE49-F238E27FC236}">
                  <a16:creationId xmlns:a16="http://schemas.microsoft.com/office/drawing/2014/main" id="{897BBB96-5ABC-48F8-B3CE-00B89ECB2B75}"/>
                </a:ext>
              </a:extLst>
            </p:cNvPr>
            <p:cNvSpPr/>
            <p:nvPr/>
          </p:nvSpPr>
          <p:spPr>
            <a:xfrm>
              <a:off x="1219201" y="5083334"/>
              <a:ext cx="5391150" cy="1774666"/>
            </a:xfrm>
            <a:prstGeom prst="wedgeRectCallout">
              <a:avLst>
                <a:gd name="adj1" fmla="val 25652"/>
                <a:gd name="adj2" fmla="val -60434"/>
              </a:avLst>
            </a:prstGeom>
            <a:noFill/>
            <a:ln w="381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723B5948-6BF7-4AC8-888E-6AB4D3389D5C}"/>
                    </a:ext>
                  </a:extLst>
                </p:cNvPr>
                <p:cNvSpPr txBox="1"/>
                <p:nvPr/>
              </p:nvSpPr>
              <p:spPr>
                <a:xfrm>
                  <a:off x="1210687" y="5123191"/>
                  <a:ext cx="5267325" cy="16949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2400" b="0" dirty="0">
                      <a:ea typeface="微软雅黑" panose="020B0503020204020204" pitchFamily="34" charset="-122"/>
                    </a:rPr>
                    <a:t>常量</a:t>
                  </a:r>
                  <a14:m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与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身高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的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对应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的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𝑃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=0&lt;0.05,</m:t>
                      </m:r>
                    </m:oMath>
                  </a14:m>
                  <a:r>
                    <a:rPr lang="zh-CN" altLang="en-US" sz="2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拒绝原假设，即认为体重与身高之间线性关系显著，系数应保留在方程中。</a:t>
                  </a: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723B5948-6BF7-4AC8-888E-6AB4D3389D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0687" y="5123191"/>
                  <a:ext cx="5267325" cy="1694951"/>
                </a:xfrm>
                <a:prstGeom prst="rect">
                  <a:avLst/>
                </a:prstGeom>
                <a:blipFill>
                  <a:blip r:embed="rId4"/>
                  <a:stretch>
                    <a:fillRect l="-1736" b="-719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9B89BC4D-F46B-488A-97EF-2F623D47C96C}"/>
              </a:ext>
            </a:extLst>
          </p:cNvPr>
          <p:cNvSpPr/>
          <p:nvPr/>
        </p:nvSpPr>
        <p:spPr>
          <a:xfrm>
            <a:off x="4544073" y="3231070"/>
            <a:ext cx="989951" cy="118579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3754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3EA3A7AF-1CF6-4A45-903B-ECD4264F2373}"/>
              </a:ext>
            </a:extLst>
          </p:cNvPr>
          <p:cNvSpPr txBox="1"/>
          <p:nvPr/>
        </p:nvSpPr>
        <p:spPr>
          <a:xfrm>
            <a:off x="404812" y="5243495"/>
            <a:ext cx="8205788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残差分析：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由残差直方图与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P-P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图可知，残差近似服从正态分布。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385FEA3A-BFDF-4539-9D34-186BC619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3D1AB0-CD22-4A81-8272-A76FB6176E63}"/>
              </a:ext>
            </a:extLst>
          </p:cNvPr>
          <p:cNvSpPr txBox="1"/>
          <p:nvPr/>
        </p:nvSpPr>
        <p:spPr>
          <a:xfrm>
            <a:off x="184150" y="754177"/>
            <a:ext cx="4562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残差序列的正态性检验</a:t>
            </a:r>
            <a:endParaRPr lang="zh-CN" altLang="en-US" sz="2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7FAE034-A24F-482A-A4FE-2DF4E50AE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174"/>
          <a:stretch/>
        </p:blipFill>
        <p:spPr>
          <a:xfrm>
            <a:off x="111158" y="1371177"/>
            <a:ext cx="4708457" cy="39233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0C38F47-234D-42BC-B5E8-6B8C2F240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23" r="22902"/>
          <a:stretch/>
        </p:blipFill>
        <p:spPr>
          <a:xfrm>
            <a:off x="5002111" y="703774"/>
            <a:ext cx="4030731" cy="450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88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6351B8-38E9-4001-8086-0D95A2299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979" y="671513"/>
            <a:ext cx="6917749" cy="40826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EE510FC-E403-41B7-ABDF-22B2733F945B}"/>
                  </a:ext>
                </a:extLst>
              </p:cNvPr>
              <p:cNvSpPr txBox="1"/>
              <p:nvPr/>
            </p:nvSpPr>
            <p:spPr>
              <a:xfrm>
                <a:off x="463708" y="4602796"/>
                <a:ext cx="8680292" cy="2243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异常值检测：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数据点全部分布在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个标准差之内，说明总体效果好，无异常值；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等方差检验：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数据点没有均匀的散落在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附近，说明某些重要变量未引入分析。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EE510FC-E403-41B7-ABDF-22B2733F9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08" y="4602796"/>
                <a:ext cx="8680292" cy="2243050"/>
              </a:xfrm>
              <a:prstGeom prst="rect">
                <a:avLst/>
              </a:prstGeom>
              <a:blipFill>
                <a:blip r:embed="rId3"/>
                <a:stretch>
                  <a:fillRect l="-1053" r="-70" b="-5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标题 1">
            <a:extLst>
              <a:ext uri="{FF2B5EF4-FFF2-40B4-BE49-F238E27FC236}">
                <a16:creationId xmlns:a16="http://schemas.microsoft.com/office/drawing/2014/main" id="{2A273F51-3CAF-4825-A9F3-443E289EA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、一元线性回归分析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F76BA05-A2EB-4DC8-8AA9-CAC682A3171E}"/>
              </a:ext>
            </a:extLst>
          </p:cNvPr>
          <p:cNvGrpSpPr/>
          <p:nvPr/>
        </p:nvGrpSpPr>
        <p:grpSpPr>
          <a:xfrm>
            <a:off x="1878804" y="790179"/>
            <a:ext cx="5304157" cy="3603166"/>
            <a:chOff x="1414461" y="512388"/>
            <a:chExt cx="6143625" cy="4521281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EFD2633-B0BB-4F2F-B129-F8120AE803E4}"/>
                </a:ext>
              </a:extLst>
            </p:cNvPr>
            <p:cNvCxnSpPr/>
            <p:nvPr/>
          </p:nvCxnSpPr>
          <p:spPr>
            <a:xfrm flipV="1">
              <a:off x="1414461" y="512388"/>
              <a:ext cx="6143625" cy="1838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FCD28B4-6BB3-446C-93B3-CAFF85C62E32}"/>
                </a:ext>
              </a:extLst>
            </p:cNvPr>
            <p:cNvCxnSpPr>
              <a:cxnSpLocks/>
            </p:cNvCxnSpPr>
            <p:nvPr/>
          </p:nvCxnSpPr>
          <p:spPr>
            <a:xfrm>
              <a:off x="1509711" y="3214983"/>
              <a:ext cx="6048375" cy="1818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3B75961-AF0F-41A2-8556-8752C6D462D5}"/>
              </a:ext>
            </a:extLst>
          </p:cNvPr>
          <p:cNvCxnSpPr>
            <a:cxnSpLocks/>
          </p:cNvCxnSpPr>
          <p:nvPr/>
        </p:nvCxnSpPr>
        <p:spPr>
          <a:xfrm>
            <a:off x="2152650" y="895350"/>
            <a:ext cx="0" cy="3497995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4866D6B-9129-463B-A857-50ED10F1D7AF}"/>
              </a:ext>
            </a:extLst>
          </p:cNvPr>
          <p:cNvCxnSpPr>
            <a:cxnSpLocks/>
          </p:cNvCxnSpPr>
          <p:nvPr/>
        </p:nvCxnSpPr>
        <p:spPr>
          <a:xfrm>
            <a:off x="7853814" y="895350"/>
            <a:ext cx="0" cy="3497995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760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850DBC-A370-47BB-A1B5-B66CA6BB2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4"/>
            <a:ext cx="8330837" cy="5901691"/>
          </a:xfrm>
        </p:spPr>
        <p:txBody>
          <a:bodyPr>
            <a:normAutofit/>
          </a:bodyPr>
          <a:lstStyle/>
          <a:p>
            <a:r>
              <a:rPr lang="zh-CN" altLang="en-US" b="1" dirty="0"/>
              <a:t>多元线性回归：</a:t>
            </a:r>
            <a:r>
              <a:rPr lang="zh-CN" altLang="en-US" dirty="0"/>
              <a:t>自变量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有多个，因变量</a:t>
            </a:r>
            <a:r>
              <a:rPr lang="zh-CN" altLang="en-US" dirty="0"/>
              <a:t>只有一个。</a:t>
            </a:r>
            <a:endParaRPr lang="en-US" altLang="zh-CN" dirty="0"/>
          </a:p>
          <a:p>
            <a:r>
              <a:rPr lang="zh-CN" altLang="en-US" b="1" dirty="0"/>
              <a:t>回归模型：</a:t>
            </a:r>
            <a:endParaRPr lang="en-US" altLang="zh-CN" b="1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b="1" dirty="0"/>
              <a:t>实例：</a:t>
            </a:r>
            <a:r>
              <a:rPr lang="zh-CN" altLang="en-US" dirty="0"/>
              <a:t>以</a:t>
            </a:r>
            <a:r>
              <a:rPr lang="en-US" altLang="zh-CN" dirty="0"/>
              <a:t>data16.1</a:t>
            </a:r>
            <a:r>
              <a:rPr lang="zh-CN" altLang="en-US" dirty="0"/>
              <a:t>为例，构建身高、体重、胸围对肺活量的预测模型。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C2094206-FF42-4CF6-8922-0ABC7AC9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4DCBC109-38C6-4811-96C8-3B15FE8833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44278"/>
              </p:ext>
            </p:extLst>
          </p:nvPr>
        </p:nvGraphicFramePr>
        <p:xfrm>
          <a:off x="2064543" y="2401252"/>
          <a:ext cx="5014913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Equation" r:id="rId3" imgW="1790640" imgH="228600" progId="Equation.DSMT4">
                  <p:embed/>
                </p:oleObj>
              </mc:Choice>
              <mc:Fallback>
                <p:oleObj name="Equation" r:id="rId3" imgW="179064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4543" y="2401252"/>
                        <a:ext cx="5014913" cy="6397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2862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B19F252-0561-41BB-B3F3-6A70AD7DA3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33" r="19086"/>
          <a:stretch/>
        </p:blipFill>
        <p:spPr>
          <a:xfrm>
            <a:off x="2305050" y="1232914"/>
            <a:ext cx="4297542" cy="403344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6560429-62C6-44FE-B11D-53CAC32D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D7E1CB-2015-49BA-AA11-C062DE323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5"/>
            <a:ext cx="8330837" cy="64706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b="1" dirty="0">
                <a:solidFill>
                  <a:srgbClr val="ED7D31"/>
                </a:solidFill>
              </a:rPr>
              <a:t>画出散点图（矩阵散点图）</a:t>
            </a:r>
            <a:endParaRPr lang="en-US" altLang="zh-CN" b="1" dirty="0">
              <a:solidFill>
                <a:srgbClr val="ED7D31"/>
              </a:solidFill>
            </a:endParaRP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74EE546-33D6-4160-93AA-4EFF649BAB3F}"/>
              </a:ext>
            </a:extLst>
          </p:cNvPr>
          <p:cNvSpPr txBox="1"/>
          <p:nvPr/>
        </p:nvSpPr>
        <p:spPr>
          <a:xfrm>
            <a:off x="361949" y="5032424"/>
            <a:ext cx="8420101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肺活量与身高、体重、胸围均存在线性关系；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三个自变量之间也存在相关性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若相关性较高，会导致模型出错；</a:t>
            </a:r>
          </a:p>
        </p:txBody>
      </p:sp>
    </p:spTree>
    <p:extLst>
      <p:ext uri="{BB962C8B-B14F-4D97-AF65-F5344CB8AC3E}">
        <p14:creationId xmlns:p14="http://schemas.microsoft.com/office/powerpoint/2010/main" val="2412736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0782C8-3F12-4777-8678-6D27F3A03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16E8E-BF0D-4E7F-B52C-E0A391E8F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12" y="819785"/>
            <a:ext cx="8330837" cy="7042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b="1" dirty="0">
                <a:solidFill>
                  <a:srgbClr val="ED7D31"/>
                </a:solidFill>
              </a:rPr>
              <a:t>2.</a:t>
            </a:r>
            <a:r>
              <a:rPr lang="zh-CN" altLang="en-US" b="1" dirty="0">
                <a:solidFill>
                  <a:srgbClr val="ED7D31"/>
                </a:solidFill>
              </a:rPr>
              <a:t>进行回归分析  </a:t>
            </a:r>
            <a:r>
              <a:rPr lang="en-US" altLang="zh-CN" b="1" dirty="0"/>
              <a:t>(</a:t>
            </a:r>
            <a:r>
              <a:rPr lang="zh-CN" altLang="en-US" dirty="0"/>
              <a:t>分析</a:t>
            </a:r>
            <a:r>
              <a:rPr lang="en-US" altLang="zh-CN" dirty="0"/>
              <a:t>——</a:t>
            </a:r>
            <a:r>
              <a:rPr lang="zh-CN" altLang="en-US" dirty="0"/>
              <a:t>回归</a:t>
            </a:r>
            <a:r>
              <a:rPr lang="en-US" altLang="zh-CN" dirty="0"/>
              <a:t>——</a:t>
            </a:r>
            <a:r>
              <a:rPr lang="zh-CN" altLang="en-US" dirty="0"/>
              <a:t>线性</a:t>
            </a:r>
            <a:r>
              <a:rPr lang="en-US" altLang="zh-CN" dirty="0"/>
              <a:t>)</a:t>
            </a:r>
            <a:endParaRPr lang="en-US" altLang="zh-CN" b="1" dirty="0">
              <a:solidFill>
                <a:srgbClr val="ED7D31"/>
              </a:solidFill>
            </a:endParaRPr>
          </a:p>
          <a:p>
            <a:pPr marL="0" indent="0">
              <a:buNone/>
            </a:pPr>
            <a:endParaRPr lang="en-US" altLang="zh-CN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09F3FB-2EA9-455B-8DC8-9CDB0E0C8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390" y="1444518"/>
            <a:ext cx="5232669" cy="410231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18B0F165-7E23-4C16-956B-3A30268881DF}"/>
              </a:ext>
            </a:extLst>
          </p:cNvPr>
          <p:cNvGrpSpPr/>
          <p:nvPr/>
        </p:nvGrpSpPr>
        <p:grpSpPr>
          <a:xfrm>
            <a:off x="2278197" y="1583266"/>
            <a:ext cx="5153025" cy="3980814"/>
            <a:chOff x="2076947" y="2488141"/>
            <a:chExt cx="5153025" cy="398081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5F43552-66CD-4295-B9B5-1A6AC11262E3}"/>
                </a:ext>
              </a:extLst>
            </p:cNvPr>
            <p:cNvSpPr/>
            <p:nvPr/>
          </p:nvSpPr>
          <p:spPr>
            <a:xfrm>
              <a:off x="3572657" y="2647950"/>
              <a:ext cx="1113643" cy="533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1C95A2E-937E-482F-985A-7491F0583ACB}"/>
                </a:ext>
              </a:extLst>
            </p:cNvPr>
            <p:cNvSpPr/>
            <p:nvPr/>
          </p:nvSpPr>
          <p:spPr>
            <a:xfrm>
              <a:off x="3572657" y="3554940"/>
              <a:ext cx="1113643" cy="8117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FA0CAD6-28DA-4A63-8EDE-B8275D07487D}"/>
                </a:ext>
              </a:extLst>
            </p:cNvPr>
            <p:cNvSpPr/>
            <p:nvPr/>
          </p:nvSpPr>
          <p:spPr>
            <a:xfrm>
              <a:off x="5734050" y="2647950"/>
              <a:ext cx="1010147" cy="144039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3994C4F-C348-4D8B-B3D8-D954876287B9}"/>
                </a:ext>
              </a:extLst>
            </p:cNvPr>
            <p:cNvSpPr/>
            <p:nvPr/>
          </p:nvSpPr>
          <p:spPr>
            <a:xfrm>
              <a:off x="2619375" y="6038215"/>
              <a:ext cx="733425" cy="4307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1835138-EB25-4738-A5A8-827932A86486}"/>
                </a:ext>
              </a:extLst>
            </p:cNvPr>
            <p:cNvSpPr/>
            <p:nvPr/>
          </p:nvSpPr>
          <p:spPr>
            <a:xfrm>
              <a:off x="4048126" y="4371023"/>
              <a:ext cx="1781672" cy="44862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3EDC0DC-5CFE-4F17-9128-8524588F34CE}"/>
                </a:ext>
              </a:extLst>
            </p:cNvPr>
            <p:cNvSpPr/>
            <p:nvPr/>
          </p:nvSpPr>
          <p:spPr>
            <a:xfrm>
              <a:off x="3133725" y="3554941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F010ED5-2B1D-4E63-A0BF-BC332DA3B1A8}"/>
                </a:ext>
              </a:extLst>
            </p:cNvPr>
            <p:cNvSpPr/>
            <p:nvPr/>
          </p:nvSpPr>
          <p:spPr>
            <a:xfrm>
              <a:off x="3133725" y="2488141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7D36D1C-65AF-4C1A-8411-42F0E35F8B6C}"/>
                </a:ext>
              </a:extLst>
            </p:cNvPr>
            <p:cNvSpPr/>
            <p:nvPr/>
          </p:nvSpPr>
          <p:spPr>
            <a:xfrm>
              <a:off x="6791822" y="3212041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B232BE57-6448-4A44-A163-FC7068C69A8A}"/>
                </a:ext>
              </a:extLst>
            </p:cNvPr>
            <p:cNvSpPr/>
            <p:nvPr/>
          </p:nvSpPr>
          <p:spPr>
            <a:xfrm>
              <a:off x="5858373" y="4400549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482CD84-C574-47B2-A35C-DF684399737D}"/>
                </a:ext>
              </a:extLst>
            </p:cNvPr>
            <p:cNvSpPr/>
            <p:nvPr/>
          </p:nvSpPr>
          <p:spPr>
            <a:xfrm>
              <a:off x="2076947" y="6008687"/>
              <a:ext cx="438150" cy="4381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5863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5A6EE3-68F9-4004-B89D-18CB6C0E1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028CC9-A19B-4118-8FAC-9FDBBB46CBB6}"/>
              </a:ext>
            </a:extLst>
          </p:cNvPr>
          <p:cNvGrpSpPr/>
          <p:nvPr/>
        </p:nvGrpSpPr>
        <p:grpSpPr>
          <a:xfrm>
            <a:off x="1469893" y="2149395"/>
            <a:ext cx="6601320" cy="3584655"/>
            <a:chOff x="1469893" y="1120771"/>
            <a:chExt cx="6601320" cy="3584655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C745357-C165-4834-91F6-A19A4A602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9893" y="1120771"/>
              <a:ext cx="3672983" cy="3584655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B068DD7-9591-4059-9282-A20F7CF4E0AA}"/>
                </a:ext>
              </a:extLst>
            </p:cNvPr>
            <p:cNvSpPr/>
            <p:nvPr/>
          </p:nvSpPr>
          <p:spPr>
            <a:xfrm>
              <a:off x="1469893" y="3063915"/>
              <a:ext cx="2602774" cy="9525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对话气泡: 矩形 5">
              <a:extLst>
                <a:ext uri="{FF2B5EF4-FFF2-40B4-BE49-F238E27FC236}">
                  <a16:creationId xmlns:a16="http://schemas.microsoft.com/office/drawing/2014/main" id="{480BC678-CF99-4234-98A5-F43CED242B64}"/>
                </a:ext>
              </a:extLst>
            </p:cNvPr>
            <p:cNvSpPr/>
            <p:nvPr/>
          </p:nvSpPr>
          <p:spPr>
            <a:xfrm>
              <a:off x="5468438" y="2913099"/>
              <a:ext cx="2602775" cy="1254131"/>
            </a:xfrm>
            <a:prstGeom prst="wedgeRectCallout">
              <a:avLst>
                <a:gd name="adj1" fmla="val -99567"/>
                <a:gd name="adj2" fmla="val -8918"/>
              </a:avLst>
            </a:prstGeom>
            <a:noFill/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F054781-E1B6-48D4-AF20-9F45A5D6666F}"/>
                </a:ext>
              </a:extLst>
            </p:cNvPr>
            <p:cNvSpPr txBox="1"/>
            <p:nvPr/>
          </p:nvSpPr>
          <p:spPr>
            <a:xfrm>
              <a:off x="5615719" y="2913099"/>
              <a:ext cx="2241911" cy="1135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独立性检验与异常值检验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2FE63AE-6C41-4FAB-BC36-2BDBC3B00569}"/>
                </a:ext>
              </a:extLst>
            </p:cNvPr>
            <p:cNvSpPr/>
            <p:nvPr/>
          </p:nvSpPr>
          <p:spPr>
            <a:xfrm>
              <a:off x="3306384" y="2374904"/>
              <a:ext cx="1700942" cy="53819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8433F6E7-340F-48FD-A44B-D439A363750E}"/>
              </a:ext>
            </a:extLst>
          </p:cNvPr>
          <p:cNvSpPr txBox="1"/>
          <p:nvPr/>
        </p:nvSpPr>
        <p:spPr>
          <a:xfrm>
            <a:off x="304800" y="914400"/>
            <a:ext cx="8229600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多重共线性诊断：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对多个自变量之间的相关性进行分析，如果自变量之间的相关性较高，会导致模型出错。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7179F23-A5B3-4991-B302-1639044AB459}"/>
              </a:ext>
            </a:extLst>
          </p:cNvPr>
          <p:cNvSpPr/>
          <p:nvPr/>
        </p:nvSpPr>
        <p:spPr>
          <a:xfrm>
            <a:off x="304800" y="6063734"/>
            <a:ext cx="5647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图设置与保存设置同一元线性回归分析</a:t>
            </a:r>
            <a:r>
              <a:rPr lang="zh-CN" altLang="en-US" dirty="0"/>
              <a:t>；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97972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7F43BCB2-D271-4C94-B919-5147E53E2C61}"/>
              </a:ext>
            </a:extLst>
          </p:cNvPr>
          <p:cNvGrpSpPr/>
          <p:nvPr/>
        </p:nvGrpSpPr>
        <p:grpSpPr>
          <a:xfrm>
            <a:off x="178146" y="837576"/>
            <a:ext cx="8633508" cy="4276766"/>
            <a:chOff x="178146" y="837576"/>
            <a:chExt cx="8633508" cy="427676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7E4618A-FB6C-415B-B167-104233A16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79959" y="1471446"/>
              <a:ext cx="5231695" cy="1721080"/>
            </a:xfrm>
            <a:prstGeom prst="rect">
              <a:avLst/>
            </a:prstGeom>
          </p:spPr>
        </p:pic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02683A1-7EB6-4B54-A507-3D9C6D3E7352}"/>
                </a:ext>
              </a:extLst>
            </p:cNvPr>
            <p:cNvGrpSpPr/>
            <p:nvPr/>
          </p:nvGrpSpPr>
          <p:grpSpPr>
            <a:xfrm>
              <a:off x="178146" y="1803141"/>
              <a:ext cx="4313162" cy="2688541"/>
              <a:chOff x="43625" y="3211507"/>
              <a:chExt cx="4313162" cy="2688541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8DA6A348-3C48-4301-8E8B-A7E6C145763C}"/>
                  </a:ext>
                </a:extLst>
              </p:cNvPr>
              <p:cNvSpPr/>
              <p:nvPr/>
            </p:nvSpPr>
            <p:spPr>
              <a:xfrm>
                <a:off x="3645675" y="3211507"/>
                <a:ext cx="711112" cy="9674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49F247D0-72C1-45E2-80AC-E133830B1DCE}"/>
                  </a:ext>
                </a:extLst>
              </p:cNvPr>
              <p:cNvGrpSpPr/>
              <p:nvPr/>
            </p:nvGrpSpPr>
            <p:grpSpPr>
              <a:xfrm>
                <a:off x="43625" y="4173656"/>
                <a:ext cx="2776536" cy="1726392"/>
                <a:chOff x="1958514" y="4263608"/>
                <a:chExt cx="3989675" cy="3455572"/>
              </a:xfrm>
            </p:grpSpPr>
            <p:sp>
              <p:nvSpPr>
                <p:cNvPr id="16" name="对话气泡: 矩形 15">
                  <a:extLst>
                    <a:ext uri="{FF2B5EF4-FFF2-40B4-BE49-F238E27FC236}">
                      <a16:creationId xmlns:a16="http://schemas.microsoft.com/office/drawing/2014/main" id="{7768524C-1EAD-465B-8891-2251A2898866}"/>
                    </a:ext>
                  </a:extLst>
                </p:cNvPr>
                <p:cNvSpPr/>
                <p:nvPr/>
              </p:nvSpPr>
              <p:spPr>
                <a:xfrm>
                  <a:off x="1958514" y="4274241"/>
                  <a:ext cx="3989675" cy="3444939"/>
                </a:xfrm>
                <a:prstGeom prst="wedgeRectCallout">
                  <a:avLst>
                    <a:gd name="adj1" fmla="val 81188"/>
                    <a:gd name="adj2" fmla="val -25593"/>
                  </a:avLst>
                </a:prstGeom>
                <a:noFill/>
                <a:ln w="38100">
                  <a:solidFill>
                    <a:srgbClr val="FF0000"/>
                  </a:solidFill>
                  <a:prstDash val="lg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FA4A30E8-4EAA-4D45-974F-CB175FC80611}"/>
                    </a:ext>
                  </a:extLst>
                </p:cNvPr>
                <p:cNvSpPr txBox="1"/>
                <p:nvPr/>
              </p:nvSpPr>
              <p:spPr>
                <a:xfrm>
                  <a:off x="2122910" y="4263608"/>
                  <a:ext cx="3687365" cy="338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2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若有异常值删除异常值后，重复上述操作。</a:t>
                  </a:r>
                </a:p>
              </p:txBody>
            </p:sp>
          </p:grp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6770233-6FDF-4AA4-860D-402C6AC43077}"/>
                </a:ext>
              </a:extLst>
            </p:cNvPr>
            <p:cNvSpPr txBox="1"/>
            <p:nvPr/>
          </p:nvSpPr>
          <p:spPr>
            <a:xfrm>
              <a:off x="292554" y="837576"/>
              <a:ext cx="3524250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、异常值检测</a:t>
              </a: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4D15DAAC-36DF-4FD1-BF49-60EF8D6E3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3975" y="3192526"/>
              <a:ext cx="5277679" cy="1921816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B8944E1-644B-4FF4-AA6D-319B4A542301}"/>
                </a:ext>
              </a:extLst>
            </p:cNvPr>
            <p:cNvSpPr/>
            <p:nvPr/>
          </p:nvSpPr>
          <p:spPr>
            <a:xfrm>
              <a:off x="3743959" y="3655525"/>
              <a:ext cx="711112" cy="9674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D41BDFC7-9297-4056-A267-02A0E913B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</p:spTree>
    <p:extLst>
      <p:ext uri="{BB962C8B-B14F-4D97-AF65-F5344CB8AC3E}">
        <p14:creationId xmlns:p14="http://schemas.microsoft.com/office/powerpoint/2010/main" val="594551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749E6EF-AE35-4EDE-A55B-4332B1286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312" y="849343"/>
            <a:ext cx="5325575" cy="1932357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9F5A0B05-2DD9-44D8-800E-145F23CEA6DE}"/>
              </a:ext>
            </a:extLst>
          </p:cNvPr>
          <p:cNvGrpSpPr/>
          <p:nvPr/>
        </p:nvGrpSpPr>
        <p:grpSpPr>
          <a:xfrm>
            <a:off x="125593" y="3138201"/>
            <a:ext cx="8982038" cy="1778659"/>
            <a:chOff x="146410" y="4685248"/>
            <a:chExt cx="8982038" cy="1778659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BCE6AB6-1FC3-45AC-B265-9ACE5D8837D0}"/>
                </a:ext>
              </a:extLst>
            </p:cNvPr>
            <p:cNvGrpSpPr/>
            <p:nvPr/>
          </p:nvGrpSpPr>
          <p:grpSpPr>
            <a:xfrm>
              <a:off x="146410" y="4687418"/>
              <a:ext cx="4357182" cy="1776489"/>
              <a:chOff x="5737585" y="2492799"/>
              <a:chExt cx="4357182" cy="1776489"/>
            </a:xfrm>
          </p:grpSpPr>
          <p:sp>
            <p:nvSpPr>
              <p:cNvPr id="12" name="对话气泡: 矩形 11">
                <a:extLst>
                  <a:ext uri="{FF2B5EF4-FFF2-40B4-BE49-F238E27FC236}">
                    <a16:creationId xmlns:a16="http://schemas.microsoft.com/office/drawing/2014/main" id="{E7D955E9-C9B3-46B3-BFE5-90C96C450B67}"/>
                  </a:ext>
                </a:extLst>
              </p:cNvPr>
              <p:cNvSpPr/>
              <p:nvPr/>
            </p:nvSpPr>
            <p:spPr>
              <a:xfrm>
                <a:off x="5737585" y="2492799"/>
                <a:ext cx="4177940" cy="1776489"/>
              </a:xfrm>
              <a:prstGeom prst="wedgeRectCallout">
                <a:avLst>
                  <a:gd name="adj1" fmla="val 66185"/>
                  <a:gd name="adj2" fmla="val -116386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94DA93C5-4BC5-4C22-9E40-5AF81A17FFF6}"/>
                      </a:ext>
                    </a:extLst>
                  </p:cNvPr>
                  <p:cNvSpPr txBox="1"/>
                  <p:nvPr/>
                </p:nvSpPr>
                <p:spPr>
                  <a:xfrm>
                    <a:off x="5737587" y="2575236"/>
                    <a:ext cx="4357180" cy="168905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2400" b="1" dirty="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拟合优度检验</a:t>
                    </a:r>
                    <a: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，反映模型性的解释度，</a:t>
                    </a:r>
                    <a14:m>
                      <m:oMath xmlns:m="http://schemas.openxmlformats.org/officeDocument/2006/math"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调整</m:t>
                        </m:r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𝑅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=0.142</m:t>
                        </m:r>
                      </m:oMath>
                    </a14:m>
                    <a: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，模型解释度不好。</a:t>
                    </a:r>
                  </a:p>
                </p:txBody>
              </p:sp>
            </mc:Choice>
            <mc:Fallback xmlns=""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94DA93C5-4BC5-4C22-9E40-5AF81A17FFF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7587" y="2575236"/>
                    <a:ext cx="4357180" cy="168905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241" b="-758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10CF7660-3984-4921-8ABA-9C92E7A30162}"/>
                </a:ext>
              </a:extLst>
            </p:cNvPr>
            <p:cNvGrpSpPr/>
            <p:nvPr/>
          </p:nvGrpSpPr>
          <p:grpSpPr>
            <a:xfrm>
              <a:off x="4503594" y="4685248"/>
              <a:ext cx="4624854" cy="1142752"/>
              <a:chOff x="5953125" y="2492800"/>
              <a:chExt cx="4624854" cy="1142752"/>
            </a:xfrm>
          </p:grpSpPr>
          <p:sp>
            <p:nvSpPr>
              <p:cNvPr id="17" name="对话气泡: 矩形 16">
                <a:extLst>
                  <a:ext uri="{FF2B5EF4-FFF2-40B4-BE49-F238E27FC236}">
                    <a16:creationId xmlns:a16="http://schemas.microsoft.com/office/drawing/2014/main" id="{2AF8AAED-D199-465C-99F7-67C304C5A6BF}"/>
                  </a:ext>
                </a:extLst>
              </p:cNvPr>
              <p:cNvSpPr/>
              <p:nvPr/>
            </p:nvSpPr>
            <p:spPr>
              <a:xfrm>
                <a:off x="5953125" y="2492800"/>
                <a:ext cx="4535630" cy="1135054"/>
              </a:xfrm>
              <a:prstGeom prst="wedgeRectCallout">
                <a:avLst>
                  <a:gd name="adj1" fmla="val 1684"/>
                  <a:gd name="adj2" fmla="val -94973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D2FF42CD-0A24-44EC-9AFB-B44AB391D4D0}"/>
                  </a:ext>
                </a:extLst>
              </p:cNvPr>
              <p:cNvSpPr txBox="1"/>
              <p:nvPr/>
            </p:nvSpPr>
            <p:spPr>
              <a:xfrm>
                <a:off x="6042348" y="2500498"/>
                <a:ext cx="4535631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D-W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取值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1.830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，数据间相互独立。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1" name="标题 1">
            <a:extLst>
              <a:ext uri="{FF2B5EF4-FFF2-40B4-BE49-F238E27FC236}">
                <a16:creationId xmlns:a16="http://schemas.microsoft.com/office/drawing/2014/main" id="{ECCE8BC6-54FE-4AAF-9D53-6E81BE53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3E2DEB1-D081-4195-A99D-E2A33C538580}"/>
                  </a:ext>
                </a:extLst>
              </p:cNvPr>
              <p:cNvSpPr txBox="1"/>
              <p:nvPr/>
            </p:nvSpPr>
            <p:spPr>
              <a:xfrm>
                <a:off x="384176" y="4999297"/>
                <a:ext cx="8959850" cy="1694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多元线性回归：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&gt;0.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尚可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；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&gt;0.5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良好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&gt;0.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6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非常好；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对于实验性研究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；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&gt;0.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8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才有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价值。</a:t>
                </a: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3E2DEB1-D081-4195-A99D-E2A33C538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76" y="4999297"/>
                <a:ext cx="8959850" cy="1694375"/>
              </a:xfrm>
              <a:prstGeom prst="rect">
                <a:avLst/>
              </a:prstGeom>
              <a:blipFill>
                <a:blip r:embed="rId4"/>
                <a:stretch>
                  <a:fillRect l="-1020" b="-75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E2257028-CAC2-41FF-9D9E-63D7D791241D}"/>
              </a:ext>
            </a:extLst>
          </p:cNvPr>
          <p:cNvSpPr/>
          <p:nvPr/>
        </p:nvSpPr>
        <p:spPr>
          <a:xfrm>
            <a:off x="125593" y="850999"/>
            <a:ext cx="1646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结果解读</a:t>
            </a:r>
            <a:r>
              <a:rPr lang="zh-CN" altLang="en-US" dirty="0"/>
              <a:t>：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8218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33B849-0EBD-4BCB-97F8-F7BAC3CAB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768" y="1963729"/>
            <a:ext cx="5557146" cy="214625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5D894E2-773C-4FE4-BA6F-112B6E21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91F8DAE-40AE-40F9-A5F1-DD49AF3C47AE}"/>
              </a:ext>
            </a:extLst>
          </p:cNvPr>
          <p:cNvGrpSpPr/>
          <p:nvPr/>
        </p:nvGrpSpPr>
        <p:grpSpPr>
          <a:xfrm>
            <a:off x="1821933" y="4506692"/>
            <a:ext cx="5959993" cy="1389283"/>
            <a:chOff x="6976098" y="2096723"/>
            <a:chExt cx="8507210" cy="1389283"/>
          </a:xfrm>
        </p:grpSpPr>
        <p:sp>
          <p:nvSpPr>
            <p:cNvPr id="8" name="对话气泡: 矩形 7">
              <a:extLst>
                <a:ext uri="{FF2B5EF4-FFF2-40B4-BE49-F238E27FC236}">
                  <a16:creationId xmlns:a16="http://schemas.microsoft.com/office/drawing/2014/main" id="{A9452211-CAE6-42B2-9D9A-B46082B87CC4}"/>
                </a:ext>
              </a:extLst>
            </p:cNvPr>
            <p:cNvSpPr/>
            <p:nvPr/>
          </p:nvSpPr>
          <p:spPr>
            <a:xfrm>
              <a:off x="6976098" y="2096723"/>
              <a:ext cx="8346149" cy="1389283"/>
            </a:xfrm>
            <a:prstGeom prst="wedgeRectCallout">
              <a:avLst>
                <a:gd name="adj1" fmla="val 31514"/>
                <a:gd name="adj2" fmla="val -167545"/>
              </a:avLst>
            </a:prstGeom>
            <a:noFill/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A94CF900-CFF3-40C1-A256-09A60E6B2320}"/>
                    </a:ext>
                  </a:extLst>
                </p:cNvPr>
                <p:cNvSpPr txBox="1"/>
                <p:nvPr/>
              </p:nvSpPr>
              <p:spPr>
                <a:xfrm>
                  <a:off x="7137157" y="2223962"/>
                  <a:ext cx="8346151" cy="1135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=16.448,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𝑃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=0&lt;0.05,</m:t>
                      </m:r>
                    </m:oMath>
                  </a14:m>
                  <a:r>
                    <a:rPr lang="zh-CN" altLang="en-US" sz="2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因此认为肺活量与身高、体重、胸围之间的线性关系显著。</a:t>
                  </a: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A94CF900-CFF3-40C1-A256-09A60E6B2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7157" y="2223962"/>
                  <a:ext cx="8346151" cy="1135054"/>
                </a:xfrm>
                <a:prstGeom prst="rect">
                  <a:avLst/>
                </a:prstGeom>
                <a:blipFill>
                  <a:blip r:embed="rId3"/>
                  <a:stretch>
                    <a:fillRect l="-1563" r="-3750" b="-1182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739AFBDE-880D-4E73-91AE-74F0F8A6732A}"/>
              </a:ext>
            </a:extLst>
          </p:cNvPr>
          <p:cNvSpPr txBox="1"/>
          <p:nvPr/>
        </p:nvSpPr>
        <p:spPr>
          <a:xfrm>
            <a:off x="361950" y="828675"/>
            <a:ext cx="8515350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回归方程的</a:t>
            </a:r>
            <a:r>
              <a:rPr lang="en-US" altLang="zh-CN" sz="2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F</a:t>
            </a:r>
            <a:r>
              <a:rPr lang="zh-CN" altLang="en-US" sz="2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检验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检验自变量与因变量之间的线性关系是否显著,是否可用线性模型来表示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原假设：回归系数与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无显著差异。</a:t>
            </a:r>
          </a:p>
        </p:txBody>
      </p:sp>
    </p:spTree>
    <p:extLst>
      <p:ext uri="{BB962C8B-B14F-4D97-AF65-F5344CB8AC3E}">
        <p14:creationId xmlns:p14="http://schemas.microsoft.com/office/powerpoint/2010/main" val="59909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029BFE5-3518-4F3C-B021-DAE3F0764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85" y="1725969"/>
            <a:ext cx="6609837" cy="224416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D1FA5A3-4D34-4EF2-BDB7-70EFDBB4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3749B6A-F023-4EBC-9820-51B85EE21CB0}"/>
              </a:ext>
            </a:extLst>
          </p:cNvPr>
          <p:cNvGrpSpPr/>
          <p:nvPr/>
        </p:nvGrpSpPr>
        <p:grpSpPr>
          <a:xfrm>
            <a:off x="777741" y="2133476"/>
            <a:ext cx="7572375" cy="4724524"/>
            <a:chOff x="734878" y="1266825"/>
            <a:chExt cx="7572375" cy="472452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8E24592-4344-4E65-888D-5506ADF9FB13}"/>
                </a:ext>
              </a:extLst>
            </p:cNvPr>
            <p:cNvGrpSpPr/>
            <p:nvPr/>
          </p:nvGrpSpPr>
          <p:grpSpPr>
            <a:xfrm>
              <a:off x="1172368" y="1266825"/>
              <a:ext cx="6713537" cy="2900482"/>
              <a:chOff x="1334758" y="1744014"/>
              <a:chExt cx="6713537" cy="2900482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635EBB91-5AC1-46B1-BE2D-EA27088FB696}"/>
                  </a:ext>
                </a:extLst>
              </p:cNvPr>
              <p:cNvSpPr/>
              <p:nvPr/>
            </p:nvSpPr>
            <p:spPr>
              <a:xfrm>
                <a:off x="2428428" y="1744014"/>
                <a:ext cx="914400" cy="160878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对象 6">
                    <a:extLst>
                      <a:ext uri="{FF2B5EF4-FFF2-40B4-BE49-F238E27FC236}">
                        <a16:creationId xmlns:a16="http://schemas.microsoft.com/office/drawing/2014/main" id="{A39A1E40-5813-4EA1-9372-4BF35DF0B74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334758" y="4031721"/>
                    <a:ext cx="6713537" cy="612775"/>
                  </a:xfrm>
                  <a:prstGeom prst="rect">
                    <a:avLst/>
                  </a:prstGeom>
                  <a:noFill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=−406.154+10.1</m:t>
                          </m:r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  <m:sSub>
                            <m:sSubPr>
                              <m:ctrlP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23.090</m:t>
                          </m:r>
                          <m:sSub>
                            <m:sSubPr>
                              <m:ctrlP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2.046</m:t>
                          </m:r>
                          <m:sSub>
                            <m:sSubPr>
                              <m:ctrlP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7" name="对象 6">
                    <a:extLst>
                      <a:ext uri="{FF2B5EF4-FFF2-40B4-BE49-F238E27FC236}">
                        <a16:creationId xmlns:a16="http://schemas.microsoft.com/office/drawing/2014/main" id="{A39A1E40-5813-4EA1-9372-4BF35DF0B74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334758" y="4031721"/>
                    <a:ext cx="6713537" cy="61277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7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77089E78-8667-4300-A67D-A3474B7DD1CA}"/>
                  </a:ext>
                </a:extLst>
              </p:cNvPr>
              <p:cNvSpPr/>
              <p:nvPr/>
            </p:nvSpPr>
            <p:spPr>
              <a:xfrm>
                <a:off x="5526124" y="1744014"/>
                <a:ext cx="914400" cy="1608786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94D588FD-0413-4E10-8E0C-867FBE295AA8}"/>
                  </a:ext>
                </a:extLst>
              </p:cNvPr>
              <p:cNvSpPr/>
              <p:nvPr/>
            </p:nvSpPr>
            <p:spPr>
              <a:xfrm>
                <a:off x="3833053" y="1744014"/>
                <a:ext cx="914400" cy="160878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0" name="对话气泡: 矩形 9">
              <a:extLst>
                <a:ext uri="{FF2B5EF4-FFF2-40B4-BE49-F238E27FC236}">
                  <a16:creationId xmlns:a16="http://schemas.microsoft.com/office/drawing/2014/main" id="{5F101A9C-B6E6-4C2C-AA51-957780FB4585}"/>
                </a:ext>
              </a:extLst>
            </p:cNvPr>
            <p:cNvSpPr/>
            <p:nvPr/>
          </p:nvSpPr>
          <p:spPr>
            <a:xfrm>
              <a:off x="851541" y="3417944"/>
              <a:ext cx="7219671" cy="734956"/>
            </a:xfrm>
            <a:prstGeom prst="wedgeRectCallout">
              <a:avLst>
                <a:gd name="adj1" fmla="val -26986"/>
                <a:gd name="adj2" fmla="val -108008"/>
              </a:avLst>
            </a:prstGeom>
            <a:noFill/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F3731F8-26D2-4167-9FA0-80E252D7BF61}"/>
                </a:ext>
              </a:extLst>
            </p:cNvPr>
            <p:cNvSpPr txBox="1"/>
            <p:nvPr/>
          </p:nvSpPr>
          <p:spPr>
            <a:xfrm>
              <a:off x="910397" y="4302297"/>
              <a:ext cx="7323206" cy="1689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从显著性水平来看，常量、身高与胸围的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值都大于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0.05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，即回归系数无意义，即认为常量以及身高与胸围的系数无意义。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1C96646-259E-46AB-B044-0E9D919120DE}"/>
                </a:ext>
              </a:extLst>
            </p:cNvPr>
            <p:cNvSpPr/>
            <p:nvPr/>
          </p:nvSpPr>
          <p:spPr>
            <a:xfrm>
              <a:off x="734878" y="4331110"/>
              <a:ext cx="7572375" cy="1631425"/>
            </a:xfrm>
            <a:prstGeom prst="rect">
              <a:avLst/>
            </a:prstGeom>
            <a:noFill/>
            <a:ln w="381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DBECB455-91D4-4140-B84A-18F85BD57C0C}"/>
              </a:ext>
            </a:extLst>
          </p:cNvPr>
          <p:cNvSpPr/>
          <p:nvPr/>
        </p:nvSpPr>
        <p:spPr>
          <a:xfrm>
            <a:off x="471487" y="801210"/>
            <a:ext cx="76425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回归系数的</a:t>
            </a:r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检验自变量对因变量的线性影响是否显著，原假设：回归系数与0无显著性差异。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8192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5C199-776B-4010-A59A-426264F0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0894836-E223-4FE9-BD1D-C2A767B0508A}"/>
              </a:ext>
            </a:extLst>
          </p:cNvPr>
          <p:cNvGrpSpPr/>
          <p:nvPr/>
        </p:nvGrpSpPr>
        <p:grpSpPr>
          <a:xfrm>
            <a:off x="371473" y="1825823"/>
            <a:ext cx="7877176" cy="3206354"/>
            <a:chOff x="323848" y="942201"/>
            <a:chExt cx="7877176" cy="320635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EE2DD48-2AA1-43E8-A4C0-B44B7CA63EB8}"/>
                </a:ext>
              </a:extLst>
            </p:cNvPr>
            <p:cNvSpPr txBox="1"/>
            <p:nvPr/>
          </p:nvSpPr>
          <p:spPr>
            <a:xfrm>
              <a:off x="323848" y="2165776"/>
              <a:ext cx="14573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自变量系数无意义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左大括号 4">
              <a:extLst>
                <a:ext uri="{FF2B5EF4-FFF2-40B4-BE49-F238E27FC236}">
                  <a16:creationId xmlns:a16="http://schemas.microsoft.com/office/drawing/2014/main" id="{AEAA0DD5-C012-47DC-9E94-2E8697649CE0}"/>
                </a:ext>
              </a:extLst>
            </p:cNvPr>
            <p:cNvSpPr/>
            <p:nvPr/>
          </p:nvSpPr>
          <p:spPr>
            <a:xfrm>
              <a:off x="1885949" y="1466850"/>
              <a:ext cx="447676" cy="2228850"/>
            </a:xfrm>
            <a:prstGeom prst="leftBrace">
              <a:avLst>
                <a:gd name="adj1" fmla="val 59397"/>
                <a:gd name="adj2" fmla="val 49162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1B348AC-12F0-4E39-957B-45A0D0C99D06}"/>
                </a:ext>
              </a:extLst>
            </p:cNvPr>
            <p:cNvGrpSpPr/>
            <p:nvPr/>
          </p:nvGrpSpPr>
          <p:grpSpPr>
            <a:xfrm>
              <a:off x="2438401" y="942201"/>
              <a:ext cx="5762623" cy="1135054"/>
              <a:chOff x="2438401" y="942201"/>
              <a:chExt cx="5762623" cy="1135054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5458A5-91E5-48DF-BE5D-EF54BD3CA64A}"/>
                  </a:ext>
                </a:extLst>
              </p:cNvPr>
              <p:cNvSpPr txBox="1"/>
              <p:nvPr/>
            </p:nvSpPr>
            <p:spPr>
              <a:xfrm>
                <a:off x="2438401" y="1219200"/>
                <a:ext cx="1752600" cy="581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解释型模型</a:t>
                </a:r>
                <a:r>
                  <a:rPr lang="zh-CN" altLang="en-US" sz="2400" dirty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3EA8E94-9885-40C5-9EE5-A47D55F170BE}"/>
                  </a:ext>
                </a:extLst>
              </p:cNvPr>
              <p:cNvSpPr txBox="1"/>
              <p:nvPr/>
            </p:nvSpPr>
            <p:spPr>
              <a:xfrm>
                <a:off x="4438649" y="942201"/>
                <a:ext cx="3762375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重在体现自变量对因变量的影响，</a:t>
                </a:r>
                <a:r>
                  <a:rPr lang="zh-CN" altLang="en-US" sz="2400" b="1" dirty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应保留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自变量。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F719E5FA-7093-4F8C-A2FD-3CCBF06BD63A}"/>
                </a:ext>
              </a:extLst>
            </p:cNvPr>
            <p:cNvGrpSpPr/>
            <p:nvPr/>
          </p:nvGrpSpPr>
          <p:grpSpPr>
            <a:xfrm>
              <a:off x="2413363" y="3013501"/>
              <a:ext cx="5768612" cy="1135054"/>
              <a:chOff x="2432413" y="4199688"/>
              <a:chExt cx="5768612" cy="1135054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B40599B-DF25-40B6-8900-EB27187BAF21}"/>
                  </a:ext>
                </a:extLst>
              </p:cNvPr>
              <p:cNvSpPr txBox="1"/>
              <p:nvPr/>
            </p:nvSpPr>
            <p:spPr>
              <a:xfrm>
                <a:off x="2432413" y="4476687"/>
                <a:ext cx="1752600" cy="581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预测型模型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7916160-1F5A-4885-82BD-B924BC4EFD46}"/>
                  </a:ext>
                </a:extLst>
              </p:cNvPr>
              <p:cNvSpPr txBox="1"/>
              <p:nvPr/>
            </p:nvSpPr>
            <p:spPr>
              <a:xfrm>
                <a:off x="4438650" y="4199688"/>
                <a:ext cx="3762375" cy="1135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重在建立最优预测模型，</a:t>
                </a:r>
                <a:r>
                  <a:rPr lang="zh-CN" altLang="en-US" sz="2400" b="1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应删除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无意义的自变量。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3363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33AB252-BD85-464E-B02D-E4E24E87B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665" y="1254018"/>
            <a:ext cx="5232669" cy="410231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81D981-EBAD-40F0-AF78-73D70DF9E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D12F04-09DF-464D-B058-9596C8590ABD}"/>
              </a:ext>
            </a:extLst>
          </p:cNvPr>
          <p:cNvSpPr/>
          <p:nvPr/>
        </p:nvSpPr>
        <p:spPr>
          <a:xfrm>
            <a:off x="5211334" y="3076574"/>
            <a:ext cx="914400" cy="14858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2087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69DC49-BE9D-4A70-BB24-41FD6A4F2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18" y="2011554"/>
            <a:ext cx="7366052" cy="204343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DA19C0E-1588-49F4-94F9-A8CD4941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、多元线性回归分析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00565E6-BBBD-44C4-845D-4545CE06A81E}"/>
              </a:ext>
            </a:extLst>
          </p:cNvPr>
          <p:cNvGrpSpPr/>
          <p:nvPr/>
        </p:nvGrpSpPr>
        <p:grpSpPr>
          <a:xfrm>
            <a:off x="851542" y="1002124"/>
            <a:ext cx="7219671" cy="2801890"/>
            <a:chOff x="1016618" y="1973674"/>
            <a:chExt cx="7219671" cy="280189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3BC5266-D11E-408A-BBC2-0C03E567C623}"/>
                </a:ext>
              </a:extLst>
            </p:cNvPr>
            <p:cNvGrpSpPr/>
            <p:nvPr/>
          </p:nvGrpSpPr>
          <p:grpSpPr>
            <a:xfrm>
              <a:off x="1016618" y="1973674"/>
              <a:ext cx="7219671" cy="2801890"/>
              <a:chOff x="905996" y="49624"/>
              <a:chExt cx="7219671" cy="2801890"/>
            </a:xfrm>
          </p:grpSpPr>
          <p:sp>
            <p:nvSpPr>
              <p:cNvPr id="10" name="对话气泡: 矩形 9">
                <a:extLst>
                  <a:ext uri="{FF2B5EF4-FFF2-40B4-BE49-F238E27FC236}">
                    <a16:creationId xmlns:a16="http://schemas.microsoft.com/office/drawing/2014/main" id="{43578648-6630-44E8-A723-B105DC6BD643}"/>
                  </a:ext>
                </a:extLst>
              </p:cNvPr>
              <p:cNvSpPr/>
              <p:nvPr/>
            </p:nvSpPr>
            <p:spPr>
              <a:xfrm>
                <a:off x="905996" y="49624"/>
                <a:ext cx="7219671" cy="734956"/>
              </a:xfrm>
              <a:prstGeom prst="wedgeRectCallout">
                <a:avLst>
                  <a:gd name="adj1" fmla="val -30548"/>
                  <a:gd name="adj2" fmla="val 127863"/>
                </a:avLst>
              </a:prstGeom>
              <a:noFill/>
              <a:ln w="381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68397537-285C-422C-AC1D-3B87BBD63A27}"/>
                  </a:ext>
                </a:extLst>
              </p:cNvPr>
              <p:cNvGrpSpPr/>
              <p:nvPr/>
            </p:nvGrpSpPr>
            <p:grpSpPr>
              <a:xfrm>
                <a:off x="1626324" y="1251595"/>
                <a:ext cx="5887128" cy="1599919"/>
                <a:chOff x="1788714" y="1728784"/>
                <a:chExt cx="5887128" cy="1599919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19286C3C-FBAE-46A0-A4B9-E694B1C504FD}"/>
                    </a:ext>
                  </a:extLst>
                </p:cNvPr>
                <p:cNvSpPr/>
                <p:nvPr/>
              </p:nvSpPr>
              <p:spPr>
                <a:xfrm>
                  <a:off x="1788714" y="1873741"/>
                  <a:ext cx="914400" cy="1454962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B4579A54-C8A1-446C-A934-E8366C42044A}"/>
                    </a:ext>
                  </a:extLst>
                </p:cNvPr>
                <p:cNvSpPr/>
                <p:nvPr/>
              </p:nvSpPr>
              <p:spPr>
                <a:xfrm>
                  <a:off x="5406693" y="1826144"/>
                  <a:ext cx="763159" cy="1454962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68F76818-8132-40A6-85C0-52387CDA3DE0}"/>
                    </a:ext>
                  </a:extLst>
                </p:cNvPr>
                <p:cNvSpPr/>
                <p:nvPr/>
              </p:nvSpPr>
              <p:spPr>
                <a:xfrm>
                  <a:off x="6242413" y="1728784"/>
                  <a:ext cx="1433429" cy="1454962"/>
                </a:xfrm>
                <a:prstGeom prst="rect">
                  <a:avLst/>
                </a:prstGeom>
                <a:noFill/>
                <a:ln w="38100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对象 13">
                  <a:extLst>
                    <a:ext uri="{FF2B5EF4-FFF2-40B4-BE49-F238E27FC236}">
                      <a16:creationId xmlns:a16="http://schemas.microsoft.com/office/drawing/2014/main" id="{2154D963-3DA1-45D8-8BAD-47CE5B0DFD5A}"/>
                    </a:ext>
                  </a:extLst>
                </p:cNvPr>
                <p:cNvSpPr txBox="1"/>
                <p:nvPr/>
              </p:nvSpPr>
              <p:spPr bwMode="auto">
                <a:xfrm>
                  <a:off x="1230289" y="2020888"/>
                  <a:ext cx="6792912" cy="639762"/>
                </a:xfrm>
                <a:prstGeom prst="rect">
                  <a:avLst/>
                </a:prstGeom>
                <a:noFill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=1044.564+29.342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其中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为体重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4" name="对象 13">
                  <a:extLst>
                    <a:ext uri="{FF2B5EF4-FFF2-40B4-BE49-F238E27FC236}">
                      <a16:creationId xmlns:a16="http://schemas.microsoft.com/office/drawing/2014/main" id="{2154D963-3DA1-45D8-8BAD-47CE5B0DFD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30289" y="2020888"/>
                  <a:ext cx="6792912" cy="63976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754920AC-8E8C-45AC-816A-480108261066}"/>
              </a:ext>
            </a:extLst>
          </p:cNvPr>
          <p:cNvSpPr txBox="1"/>
          <p:nvPr/>
        </p:nvSpPr>
        <p:spPr>
          <a:xfrm>
            <a:off x="819112" y="4154389"/>
            <a:ext cx="8029575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共线性诊断结果：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容差：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取值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0~1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，越接近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共线性越强。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VIF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方差膨胀因子，取值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&gt;=1,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VIF&gt;10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，则认为自变量与其余变量之间存在严重的多重共线性。</a:t>
            </a:r>
          </a:p>
        </p:txBody>
      </p:sp>
      <p:sp>
        <p:nvSpPr>
          <p:cNvPr id="17" name="对话气泡: 矩形 16">
            <a:extLst>
              <a:ext uri="{FF2B5EF4-FFF2-40B4-BE49-F238E27FC236}">
                <a16:creationId xmlns:a16="http://schemas.microsoft.com/office/drawing/2014/main" id="{529CFD35-5C9F-47B9-9907-0DA995DCF808}"/>
              </a:ext>
            </a:extLst>
          </p:cNvPr>
          <p:cNvSpPr/>
          <p:nvPr/>
        </p:nvSpPr>
        <p:spPr>
          <a:xfrm>
            <a:off x="7604119" y="2774325"/>
            <a:ext cx="1433430" cy="734956"/>
          </a:xfrm>
          <a:prstGeom prst="wedgeRectCallout">
            <a:avLst>
              <a:gd name="adj1" fmla="val -67655"/>
              <a:gd name="adj2" fmla="val 856"/>
            </a:avLst>
          </a:prstGeom>
          <a:noFill/>
          <a:ln w="3810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F2ABAFB-C835-48B3-9602-A7EF5149E830}"/>
              </a:ext>
            </a:extLst>
          </p:cNvPr>
          <p:cNvSpPr txBox="1"/>
          <p:nvPr/>
        </p:nvSpPr>
        <p:spPr>
          <a:xfrm>
            <a:off x="7604119" y="2805355"/>
            <a:ext cx="1433430" cy="590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无共线性</a:t>
            </a:r>
          </a:p>
        </p:txBody>
      </p:sp>
    </p:spTree>
    <p:extLst>
      <p:ext uri="{BB962C8B-B14F-4D97-AF65-F5344CB8AC3E}">
        <p14:creationId xmlns:p14="http://schemas.microsoft.com/office/powerpoint/2010/main" val="36226215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步骤：</a:t>
            </a:r>
            <a:endParaRPr lang="en-US" altLang="zh-CN" dirty="0"/>
          </a:p>
          <a:p>
            <a:pPr marL="514350" indent="-514350">
              <a:lnSpc>
                <a:spcPct val="135000"/>
              </a:lnSpc>
              <a:buFont typeface="+mj-lt"/>
              <a:buAutoNum type="arabicPeriod"/>
            </a:pPr>
            <a:r>
              <a:rPr lang="zh-CN" altLang="en-US" dirty="0"/>
              <a:t>异常值筛选</a:t>
            </a:r>
            <a:endParaRPr lang="en-US" altLang="zh-CN" dirty="0"/>
          </a:p>
          <a:p>
            <a:pPr marL="514350" indent="-514350">
              <a:lnSpc>
                <a:spcPct val="135000"/>
              </a:lnSpc>
              <a:buFont typeface="+mj-lt"/>
              <a:buAutoNum type="arabicPeriod"/>
            </a:pPr>
            <a:r>
              <a:rPr lang="zh-CN" altLang="en-US" dirty="0"/>
              <a:t>得到回归方程</a:t>
            </a:r>
            <a:endParaRPr lang="en-US" altLang="zh-CN" dirty="0"/>
          </a:p>
          <a:p>
            <a:pPr marL="514350" indent="-514350">
              <a:lnSpc>
                <a:spcPct val="135000"/>
              </a:lnSpc>
              <a:buFont typeface="+mj-lt"/>
              <a:buAutoNum type="arabicPeriod"/>
            </a:pPr>
            <a:r>
              <a:rPr lang="zh-CN" altLang="en-US" dirty="0"/>
              <a:t>检验：</a:t>
            </a:r>
            <a:endParaRPr lang="en-US" altLang="zh-CN" dirty="0"/>
          </a:p>
          <a:p>
            <a:pPr lvl="1">
              <a:lnSpc>
                <a:spcPct val="135000"/>
              </a:lnSpc>
              <a:buFont typeface="Wingdings" pitchFamily="2" charset="2"/>
              <a:buChar char="Ø"/>
            </a:pPr>
            <a:r>
              <a:rPr lang="zh-CN" altLang="en-US" dirty="0"/>
              <a:t>拟合优度检验</a:t>
            </a:r>
            <a:endParaRPr lang="en-US" altLang="zh-CN" dirty="0"/>
          </a:p>
          <a:p>
            <a:pPr lvl="1">
              <a:lnSpc>
                <a:spcPct val="135000"/>
              </a:lnSpc>
              <a:buFont typeface="Wingdings" pitchFamily="2" charset="2"/>
              <a:buChar char="Ø"/>
            </a:pPr>
            <a:r>
              <a:rPr lang="zh-CN" altLang="en-US" dirty="0"/>
              <a:t>回归方程的</a:t>
            </a:r>
            <a:r>
              <a:rPr lang="en-US" altLang="zh-CN" dirty="0"/>
              <a:t>F</a:t>
            </a:r>
            <a:r>
              <a:rPr lang="zh-CN" altLang="en-US" dirty="0"/>
              <a:t>检验</a:t>
            </a:r>
            <a:endParaRPr lang="en-US" altLang="zh-CN" dirty="0"/>
          </a:p>
          <a:p>
            <a:pPr lvl="1">
              <a:lnSpc>
                <a:spcPct val="135000"/>
              </a:lnSpc>
              <a:buFont typeface="Wingdings" pitchFamily="2" charset="2"/>
              <a:buChar char="Ø"/>
            </a:pPr>
            <a:r>
              <a:rPr lang="zh-CN" altLang="en-US" dirty="0"/>
              <a:t>回归系数的</a:t>
            </a:r>
            <a:r>
              <a:rPr lang="en-US" altLang="zh-CN" dirty="0"/>
              <a:t>t</a:t>
            </a:r>
            <a:r>
              <a:rPr lang="zh-CN" altLang="en-US" dirty="0"/>
              <a:t>检验</a:t>
            </a:r>
            <a:endParaRPr lang="en-US" altLang="zh-CN" dirty="0"/>
          </a:p>
          <a:p>
            <a:pPr lvl="1">
              <a:lnSpc>
                <a:spcPct val="135000"/>
              </a:lnSpc>
              <a:buFont typeface="Wingdings" pitchFamily="2" charset="2"/>
              <a:buChar char="Ø"/>
            </a:pPr>
            <a:r>
              <a:rPr lang="zh-CN" altLang="en-US" dirty="0"/>
              <a:t>残差分析</a:t>
            </a:r>
            <a:r>
              <a:rPr lang="zh-CN" altLang="en-US" dirty="0">
                <a:sym typeface="Wingdings" pitchFamily="2" charset="2"/>
              </a:rPr>
              <a:t>（正态性检验，等方差性检验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65183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indent="0" algn="l">
          <a:lnSpc>
            <a:spcPct val="150000"/>
          </a:lnSpc>
          <a:buFont typeface="Wingdings" panose="05000000000000000000" pitchFamily="2" charset="2"/>
          <a:buNone/>
          <a:defRPr sz="28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24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7976</TotalTime>
  <Words>1195</Words>
  <Application>Microsoft Office PowerPoint</Application>
  <PresentationFormat>全屏显示(4:3)</PresentationFormat>
  <Paragraphs>145</Paragraphs>
  <Slides>32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等线</vt:lpstr>
      <vt:lpstr>微软雅黑</vt:lpstr>
      <vt:lpstr>Arial</vt:lpstr>
      <vt:lpstr>Calibri</vt:lpstr>
      <vt:lpstr>Cambria Math</vt:lpstr>
      <vt:lpstr>Times New Roman</vt:lpstr>
      <vt:lpstr>Wingdings</vt:lpstr>
      <vt:lpstr>Office 主题​​</vt:lpstr>
      <vt:lpstr>Equation</vt:lpstr>
      <vt:lpstr>SPSS 回归分析</vt:lpstr>
      <vt:lpstr>PowerPoint 演示文稿</vt:lpstr>
      <vt:lpstr>PowerPoint 演示文稿</vt:lpstr>
      <vt:lpstr>PowerPoint 演示文稿</vt:lpstr>
      <vt:lpstr>1、线性回归概述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2、一元线性回归分析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3、多元线性回归分析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芳</dc:creator>
  <cp:lastModifiedBy> </cp:lastModifiedBy>
  <cp:revision>405</cp:revision>
  <dcterms:created xsi:type="dcterms:W3CDTF">2019-03-05T07:46:29Z</dcterms:created>
  <dcterms:modified xsi:type="dcterms:W3CDTF">2020-07-28T09:34:34Z</dcterms:modified>
</cp:coreProperties>
</file>